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handoutMasterIdLst>
    <p:handoutMasterId r:id="rId35"/>
  </p:handoutMasterIdLst>
  <p:sldIdLst>
    <p:sldId id="264" r:id="rId2"/>
    <p:sldId id="302" r:id="rId3"/>
    <p:sldId id="303" r:id="rId4"/>
    <p:sldId id="304" r:id="rId5"/>
    <p:sldId id="305" r:id="rId6"/>
    <p:sldId id="265" r:id="rId7"/>
    <p:sldId id="306" r:id="rId8"/>
    <p:sldId id="307" r:id="rId9"/>
    <p:sldId id="308" r:id="rId10"/>
    <p:sldId id="309" r:id="rId11"/>
    <p:sldId id="266" r:id="rId12"/>
    <p:sldId id="310" r:id="rId13"/>
    <p:sldId id="311" r:id="rId14"/>
    <p:sldId id="312" r:id="rId15"/>
    <p:sldId id="267" r:id="rId16"/>
    <p:sldId id="313" r:id="rId17"/>
    <p:sldId id="314" r:id="rId18"/>
    <p:sldId id="315" r:id="rId19"/>
    <p:sldId id="268" r:id="rId20"/>
    <p:sldId id="316" r:id="rId21"/>
    <p:sldId id="317" r:id="rId22"/>
    <p:sldId id="318" r:id="rId23"/>
    <p:sldId id="269" r:id="rId24"/>
    <p:sldId id="319" r:id="rId25"/>
    <p:sldId id="320" r:id="rId26"/>
    <p:sldId id="321" r:id="rId27"/>
    <p:sldId id="270" r:id="rId28"/>
    <p:sldId id="322" r:id="rId29"/>
    <p:sldId id="323" r:id="rId30"/>
    <p:sldId id="324" r:id="rId31"/>
    <p:sldId id="325" r:id="rId32"/>
    <p:sldId id="32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D8FB"/>
    <a:srgbClr val="FBC935"/>
    <a:srgbClr val="DA7400"/>
    <a:srgbClr val="E28124"/>
    <a:srgbClr val="482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49" d="100"/>
          <a:sy n="49" d="100"/>
        </p:scale>
        <p:origin x="-102" y="-58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296"/>
    </p:cViewPr>
  </p:sorterViewPr>
  <p:notesViewPr>
    <p:cSldViewPr snapToGrid="0" snapToObjects="1">
      <p:cViewPr varScale="1">
        <p:scale>
          <a:sx n="59" d="100"/>
          <a:sy n="59" d="100"/>
        </p:scale>
        <p:origin x="-25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62A2AD6-A930-F245-ABF5-7E20C66ED611}" type="datetimeFigureOut">
              <a:rPr lang="en-US" smtClean="0"/>
              <a:t>6/26/2012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1D8735-D607-4047-8F6C-3F3A146B8569}" type="slidenum">
              <a:rPr lang="en-US" smtClean="0"/>
              <a:t>‹#›</a:t>
            </a:fld>
            <a:endParaRPr lang="en-US" dirty="0"/>
          </a:p>
        </p:txBody>
      </p:sp>
    </p:spTree>
    <p:extLst>
      <p:ext uri="{BB962C8B-B14F-4D97-AF65-F5344CB8AC3E}">
        <p14:creationId xmlns:p14="http://schemas.microsoft.com/office/powerpoint/2010/main" val="5183676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CB2E54-15F6-4841-A653-BC90D8A55943}" type="datetimeFigureOut">
              <a:rPr lang="en-US" smtClean="0"/>
              <a:t>6/26/2012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B11E75-0516-864F-BD0D-C3F9F1C95DFD}" type="slidenum">
              <a:rPr lang="en-US" smtClean="0"/>
              <a:t>‹#›</a:t>
            </a:fld>
            <a:endParaRPr lang="en-US" dirty="0"/>
          </a:p>
        </p:txBody>
      </p:sp>
    </p:spTree>
    <p:extLst>
      <p:ext uri="{BB962C8B-B14F-4D97-AF65-F5344CB8AC3E}">
        <p14:creationId xmlns:p14="http://schemas.microsoft.com/office/powerpoint/2010/main" val="1298940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youtube.com/watch?v=rhMOnr0GxU8"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8 in The Lemonade Stand approach to business is “Funding through sales”.</a:t>
            </a:r>
          </a:p>
          <a:p>
            <a:endParaRPr lang="en-US" dirty="0"/>
          </a:p>
          <a:p>
            <a:r>
              <a:rPr lang="en-US" dirty="0"/>
              <a:t>Ask the class what they think “funding through sales” means?</a:t>
            </a:r>
          </a:p>
          <a:p>
            <a:endParaRPr lang="en-US" dirty="0"/>
          </a:p>
          <a:p>
            <a:r>
              <a:rPr lang="en-US" dirty="0"/>
              <a:t>Ask the class what they think the quote from FDR means?</a:t>
            </a:r>
          </a:p>
          <a:p>
            <a:endParaRPr lang="en-US" dirty="0"/>
          </a:p>
          <a:p>
            <a:r>
              <a:rPr lang="en-US" dirty="0"/>
              <a:t>How are they related?</a:t>
            </a:r>
          </a:p>
          <a:p>
            <a:endParaRPr lang="en-US" dirty="0"/>
          </a:p>
          <a:p>
            <a:r>
              <a:rPr lang="en-US" dirty="0"/>
              <a:t>Discuss the tendency for people to want to spend all the money they have instead of being resourceful, spending the least they can and making the most out of it. </a:t>
            </a:r>
          </a:p>
          <a:p>
            <a:endParaRPr lang="en-US" dirty="0"/>
          </a:p>
          <a:p>
            <a:r>
              <a:rPr lang="en-US" dirty="0"/>
              <a:t>Ask the class how this might help or harm a business.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a:t>
            </a:fld>
            <a:endParaRPr lang="en-US" dirty="0"/>
          </a:p>
        </p:txBody>
      </p:sp>
    </p:spTree>
    <p:extLst>
      <p:ext uri="{BB962C8B-B14F-4D97-AF65-F5344CB8AC3E}">
        <p14:creationId xmlns:p14="http://schemas.microsoft.com/office/powerpoint/2010/main" val="3525815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A-players will not hang around for long in an environment that doesn’t allow them to be themselves. These type of people are enthusiastic, skilled and innovative. Nothing will kill their enthusiasm faster than someone butting into their work.</a:t>
            </a:r>
          </a:p>
          <a:p>
            <a:endParaRPr lang="en-US" dirty="0"/>
          </a:p>
          <a:p>
            <a:r>
              <a:rPr lang="en-US" dirty="0"/>
              <a:t>It also does not help business in any possible way. Instead of micromanaging, you want to encourage creativity and problem solving within your organization with a framework-based management style.</a:t>
            </a:r>
          </a:p>
          <a:p>
            <a:endParaRPr lang="en-US" dirty="0"/>
          </a:p>
          <a:p>
            <a:r>
              <a:rPr lang="en-US" dirty="0"/>
              <a:t>This includes:</a:t>
            </a:r>
          </a:p>
          <a:p>
            <a:r>
              <a:rPr lang="en-US" dirty="0"/>
              <a:t>Giving your team members a job framework and the necessary outcomes</a:t>
            </a:r>
          </a:p>
          <a:p>
            <a:r>
              <a:rPr lang="en-US" dirty="0"/>
              <a:t>Allow them to do whatever they need within that framework to produce the desired results</a:t>
            </a:r>
          </a:p>
          <a:p>
            <a:endParaRPr lang="en-US" dirty="0"/>
          </a:p>
          <a:p>
            <a:r>
              <a:rPr lang="en-US" dirty="0"/>
              <a:t>Discuss the account manager example that the authors reference from their own company. Ask the class if they would like to work in a framework-based management organization.</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13</a:t>
            </a:fld>
            <a:endParaRPr lang="en-US" dirty="0"/>
          </a:p>
        </p:txBody>
      </p:sp>
    </p:spTree>
    <p:extLst>
      <p:ext uri="{BB962C8B-B14F-4D97-AF65-F5344CB8AC3E}">
        <p14:creationId xmlns:p14="http://schemas.microsoft.com/office/powerpoint/2010/main" val="582785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To motivate a team you have to trust them. This is the most crucial factor in motivating people and the foundation of framework-based management. You have to establish boundaries and deliverables, but then trust the team to live within the framework and encourage them to take ownership of problems and outcomes.</a:t>
            </a:r>
          </a:p>
          <a:p>
            <a:endParaRPr lang="en-US" dirty="0"/>
          </a:p>
          <a:p>
            <a:r>
              <a:rPr lang="en-US" dirty="0"/>
              <a:t>Without trust, everything positive about the culture of your organization will crumble and fall apart. If you cannot trust someone to do their job, then you should not hire them in the first place.</a:t>
            </a:r>
          </a:p>
          <a:p>
            <a:endParaRPr lang="en-US" dirty="0"/>
          </a:p>
          <a:p>
            <a:r>
              <a:rPr lang="en-US" dirty="0"/>
              <a:t>To motivate people, they have to trust you too. Successful business owners lead by example. You need to take responsibility for your actions, regardless of the outcome. Then you need to expect the same from your employees. </a:t>
            </a:r>
          </a:p>
          <a:p>
            <a:endParaRPr lang="en-US" dirty="0"/>
          </a:p>
          <a:p>
            <a:r>
              <a:rPr lang="en-US" dirty="0"/>
              <a:t>Do not punish failure, but praise success. Taking responsibility for things is how the team should be measured.</a:t>
            </a:r>
          </a:p>
          <a:p>
            <a:endParaRPr lang="en-US" dirty="0"/>
          </a:p>
          <a:p>
            <a:r>
              <a:rPr lang="en-US" dirty="0"/>
              <a:t>Money is another way to motivate people, but it should not be the only way. Make sure your team is dedicated to the journey and the destination. Money should be like an added bonus.</a:t>
            </a:r>
          </a:p>
          <a:p>
            <a:endParaRPr lang="en-US" dirty="0"/>
          </a:p>
          <a:p>
            <a:r>
              <a:rPr lang="en-US" dirty="0"/>
              <a:t>Discuss how the authors direct their team in a visionary way rather than with nitty-gritty details. Go over the “Let’s camp over there” example given in the book and see what the students think about framework-based management. </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14</a:t>
            </a:fld>
            <a:endParaRPr lang="en-US" dirty="0"/>
          </a:p>
        </p:txBody>
      </p:sp>
    </p:spTree>
    <p:extLst>
      <p:ext uri="{BB962C8B-B14F-4D97-AF65-F5344CB8AC3E}">
        <p14:creationId xmlns:p14="http://schemas.microsoft.com/office/powerpoint/2010/main" val="58800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11  in The Lemonade Stand approach to business is “Scale or die”.</a:t>
            </a:r>
          </a:p>
          <a:p>
            <a:endParaRPr lang="en-US" dirty="0"/>
          </a:p>
          <a:p>
            <a:r>
              <a:rPr lang="en-US" dirty="0"/>
              <a:t>Having a business is about creating processes that can be executed successfully over and over again. Everything should be systematized so that it can scale. No matter how many orders you get, the business should still run smoothly. Many entrepreneurs overlook this in the beginning. They don’t think about the systems until it is too late and everything starts to fall apart.</a:t>
            </a:r>
          </a:p>
          <a:p>
            <a:endParaRPr lang="en-US" dirty="0"/>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16</a:t>
            </a:fld>
            <a:endParaRPr lang="en-US" dirty="0"/>
          </a:p>
        </p:txBody>
      </p:sp>
    </p:spTree>
    <p:extLst>
      <p:ext uri="{BB962C8B-B14F-4D97-AF65-F5344CB8AC3E}">
        <p14:creationId xmlns:p14="http://schemas.microsoft.com/office/powerpoint/2010/main" val="717880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donut example in the book. Ask the students where the business owner might have made the business more scalable through processes. Go through all the lemons that came up in this example. What would the class have done differently?</a:t>
            </a:r>
          </a:p>
          <a:p>
            <a:endParaRPr lang="en-US" dirty="0"/>
          </a:p>
          <a:p>
            <a:r>
              <a:rPr lang="en-US" dirty="0"/>
              <a:t>Also, what types of scalable ideas do the students have to improve the customer experience in this example?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17</a:t>
            </a:fld>
            <a:endParaRPr lang="en-US" dirty="0"/>
          </a:p>
        </p:txBody>
      </p:sp>
    </p:spTree>
    <p:extLst>
      <p:ext uri="{BB962C8B-B14F-4D97-AF65-F5344CB8AC3E}">
        <p14:creationId xmlns:p14="http://schemas.microsoft.com/office/powerpoint/2010/main" val="4090576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business needs a system that can serve one as well as it can five hundred.</a:t>
            </a:r>
          </a:p>
          <a:p>
            <a:endParaRPr lang="en-US" dirty="0"/>
          </a:p>
          <a:p>
            <a:r>
              <a:rPr lang="en-US" dirty="0"/>
              <a:t>List Amazon as an example and discuss this example from the book with the class.</a:t>
            </a:r>
          </a:p>
          <a:p>
            <a:endParaRPr lang="en-US" dirty="0"/>
          </a:p>
          <a:p>
            <a:r>
              <a:rPr lang="en-US" dirty="0"/>
              <a:t>Discuss why the authors’ company would have fallen apart after the VA Tech shooting occurred if they had not had systems in place. </a:t>
            </a:r>
          </a:p>
          <a:p>
            <a:endParaRPr lang="en-US" dirty="0"/>
          </a:p>
          <a:p>
            <a:r>
              <a:rPr lang="en-US" dirty="0"/>
              <a:t>Automated processes are the ideal way to make sure you are ready to scale.</a:t>
            </a:r>
          </a:p>
          <a:p>
            <a:endParaRPr lang="en-US" dirty="0"/>
          </a:p>
          <a:p>
            <a:r>
              <a:rPr lang="en-US" dirty="0"/>
              <a:t>Discuss the author’s example about his regular prescription and then compare it to the experience of scalability at McDonalds.</a:t>
            </a:r>
          </a:p>
          <a:p>
            <a:endParaRPr lang="en-US" dirty="0"/>
          </a:p>
          <a:p>
            <a:r>
              <a:rPr lang="en-US" dirty="0"/>
              <a:t>Aside from knowing that you need a process for everything in order to be scalable – the key to setting up systems is to record everything you do as soon as you figure out how you want something to be handled. Design everything to be reproducible.</a:t>
            </a:r>
          </a:p>
          <a:p>
            <a:r>
              <a:rPr lang="en-US" dirty="0"/>
              <a:t>Once you create a process, write it down and follow it every time. Then when you bring in a team member, all you have to do is show them the system.</a:t>
            </a:r>
          </a:p>
          <a:p>
            <a:endParaRPr lang="en-US" dirty="0"/>
          </a:p>
          <a:p>
            <a:r>
              <a:rPr lang="en-US" dirty="0"/>
              <a:t>For many entrepreneurs, scalability is something they do not consider until it is too late. You want to serve your customers with a positive experience and having systems in place will allow you to do this no matter what happens.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18</a:t>
            </a:fld>
            <a:endParaRPr lang="en-US" dirty="0"/>
          </a:p>
        </p:txBody>
      </p:sp>
    </p:spTree>
    <p:extLst>
      <p:ext uri="{BB962C8B-B14F-4D97-AF65-F5344CB8AC3E}">
        <p14:creationId xmlns:p14="http://schemas.microsoft.com/office/powerpoint/2010/main" val="354546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12  in The Lemonade Stand approach to business is “Build a movement”.</a:t>
            </a:r>
          </a:p>
          <a:p>
            <a:endParaRPr lang="en-US" dirty="0"/>
          </a:p>
          <a:p>
            <a:r>
              <a:rPr lang="en-US" dirty="0"/>
              <a:t>Telling your story is critical to any Lemonade Stand-type business. </a:t>
            </a:r>
          </a:p>
          <a:p>
            <a:endParaRPr lang="en-US" dirty="0"/>
          </a:p>
          <a:p>
            <a:r>
              <a:rPr lang="en-US" dirty="0"/>
              <a:t>Storytelling is the Lemonade Stand approach to marketing overall. The goal of doing this is to build a movement around your company, where customers are drawn to you because they want to be a part of what you and your company represent. </a:t>
            </a:r>
          </a:p>
          <a:p>
            <a:endParaRPr lang="en-US" dirty="0"/>
          </a:p>
          <a:p>
            <a:r>
              <a:rPr lang="en-US" dirty="0"/>
              <a:t>Discuss the Southwest Airlines example used in the book and show the video. Read the paragraphs in the book about this example to the class before your discussion. How is this video more powerful and impactful than a regular advertisement?</a:t>
            </a:r>
          </a:p>
          <a:p>
            <a:endParaRPr lang="en-US" dirty="0"/>
          </a:p>
          <a:p>
            <a:r>
              <a:rPr lang="en-US" dirty="0">
                <a:hlinkClick r:id="rId3"/>
              </a:rPr>
              <a:t>http://</a:t>
            </a:r>
            <a:r>
              <a:rPr lang="en-US" dirty="0" smtClean="0">
                <a:hlinkClick r:id="rId3"/>
              </a:rPr>
              <a:t>www.youtube.com/watch?v=rhMOnr0GxU8</a:t>
            </a:r>
            <a:r>
              <a:rPr lang="en-US" dirty="0" smtClean="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20</a:t>
            </a:fld>
            <a:endParaRPr lang="en-US" dirty="0"/>
          </a:p>
        </p:txBody>
      </p:sp>
    </p:spTree>
    <p:extLst>
      <p:ext uri="{BB962C8B-B14F-4D97-AF65-F5344CB8AC3E}">
        <p14:creationId xmlns:p14="http://schemas.microsoft.com/office/powerpoint/2010/main" val="21614221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a movement is all about momentum. Momentum is the product of mass and velocity. By using all communication means possible to tell your story, you can build your mass. People will see that same story everywhere and start to associate it with you. By frequently communicating the progress of your story you increase your velocity. You get that same story to as many people as possible, and because it’s remarkable, they talk about it. This helps the story spread quickly. By building a meaningful story around your lemonade you are compelling customers to become part of your movement. </a:t>
            </a:r>
          </a:p>
          <a:p>
            <a:endParaRPr lang="en-US" dirty="0"/>
          </a:p>
          <a:p>
            <a:r>
              <a:rPr lang="en-US" dirty="0"/>
              <a:t>At this point the movement creates a sense of community that allows people to identify themselves with a group that stands for what you represent. Your movement is a fan club of people who believe in the same thing you do. Using your products and services allows them to be a part of something bigger. They are not just spending money, they’re contributing to the cause. They WANT to spend. They WANT to contribute.</a:t>
            </a:r>
          </a:p>
          <a:p>
            <a:endParaRPr lang="en-US" dirty="0"/>
          </a:p>
          <a:p>
            <a:r>
              <a:rPr lang="en-US" dirty="0"/>
              <a:t>Discuss the Subaru Forester example in the book. What has the Subaru come to represent to the people that buy one? </a:t>
            </a:r>
          </a:p>
          <a:p>
            <a:endParaRPr lang="en-US" dirty="0"/>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21</a:t>
            </a:fld>
            <a:endParaRPr lang="en-US" dirty="0"/>
          </a:p>
        </p:txBody>
      </p:sp>
    </p:spTree>
    <p:extLst>
      <p:ext uri="{BB962C8B-B14F-4D97-AF65-F5344CB8AC3E}">
        <p14:creationId xmlns:p14="http://schemas.microsoft.com/office/powerpoint/2010/main" val="559887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movement built around Jones Pure Can Soda.</a:t>
            </a:r>
          </a:p>
          <a:p>
            <a:endParaRPr lang="en-US" dirty="0"/>
          </a:p>
          <a:p>
            <a:r>
              <a:rPr lang="en-US" dirty="0"/>
              <a:t>Movement building is a combination of the principles we have studied so far.</a:t>
            </a:r>
          </a:p>
          <a:p>
            <a:endParaRPr lang="en-US" dirty="0"/>
          </a:p>
          <a:p>
            <a:r>
              <a:rPr lang="en-US" dirty="0"/>
              <a:t>If your business solves a problem that enough people care about, and you provide a remarkable customer experience and your tell the story so that people want to retell it to everyone they know, then all you need to do is keep it going! </a:t>
            </a:r>
          </a:p>
          <a:p>
            <a:endParaRPr lang="en-US" dirty="0"/>
          </a:p>
          <a:p>
            <a:r>
              <a:rPr lang="en-US" dirty="0"/>
              <a:t>You do this by continuing to use the lemonade stand principles and always being ready to see problems as opportunities.</a:t>
            </a:r>
          </a:p>
          <a:p>
            <a:endParaRPr lang="en-US" dirty="0"/>
          </a:p>
          <a:p>
            <a:r>
              <a:rPr lang="en-US" dirty="0"/>
              <a:t>Your primary job is to build on the movement so it sustains for the life of the business. Your stories will direct the movement and you are the leader that is responsible for feeding the storytelling needs. </a:t>
            </a:r>
          </a:p>
          <a:p>
            <a:endParaRPr lang="en-US" dirty="0"/>
          </a:p>
          <a:p>
            <a:r>
              <a:rPr lang="en-US" dirty="0"/>
              <a:t>Decide what you stand for and continue to find ways to support the cause you believe in. It further establishes your business at the center of it all and helps the movement grow even bigger.</a:t>
            </a:r>
          </a:p>
          <a:p>
            <a:endParaRPr lang="en-US" dirty="0"/>
          </a:p>
          <a:p>
            <a:r>
              <a:rPr lang="en-US" dirty="0"/>
              <a:t>Have a student read the last paragraph in the chapter, and then ask the class if they would like to start a business that stood for something?</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22</a:t>
            </a:fld>
            <a:endParaRPr lang="en-US" dirty="0"/>
          </a:p>
        </p:txBody>
      </p:sp>
    </p:spTree>
    <p:extLst>
      <p:ext uri="{BB962C8B-B14F-4D97-AF65-F5344CB8AC3E}">
        <p14:creationId xmlns:p14="http://schemas.microsoft.com/office/powerpoint/2010/main" val="3535591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13  in The Lemonade Stand approach to business is “Build to last”.</a:t>
            </a:r>
          </a:p>
          <a:p>
            <a:endParaRPr lang="en-US" dirty="0"/>
          </a:p>
          <a:p>
            <a:r>
              <a:rPr lang="en-US" dirty="0"/>
              <a:t>When you have followed the Lemonade Stand principles to create a business, it is built for sustainability. You have a market that loves what you do, you offer a unique experience that gets people excited, and you are constantly addressing problems as opportunities to fine-tune and improve upon the business. </a:t>
            </a:r>
          </a:p>
          <a:p>
            <a:endParaRPr lang="en-US" dirty="0"/>
          </a:p>
          <a:p>
            <a:r>
              <a:rPr lang="en-US" dirty="0"/>
              <a:t>At this point, your role shifts from craftsperson to maintenance person, and this makes most creative, problem-solving types antsy.</a:t>
            </a:r>
          </a:p>
          <a:p>
            <a:endParaRPr lang="en-US" dirty="0"/>
          </a:p>
          <a:p>
            <a:r>
              <a:rPr lang="en-US" dirty="0"/>
              <a:t>After you have built a successful business that is making money, shut out the competition and built the movement of people who love what you do – then you will want to start all over again. Since your business was built to last, You can find the next lemon and make more lemonade.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24</a:t>
            </a:fld>
            <a:endParaRPr lang="en-US" dirty="0"/>
          </a:p>
        </p:txBody>
      </p:sp>
    </p:spTree>
    <p:extLst>
      <p:ext uri="{BB962C8B-B14F-4D97-AF65-F5344CB8AC3E}">
        <p14:creationId xmlns:p14="http://schemas.microsoft.com/office/powerpoint/2010/main" val="161570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best things about running a Lemonade Stand business is that you put together an A-team of employees who understand what the business is really about. So the best place to look for new leaders to take over is in your A-team.</a:t>
            </a:r>
          </a:p>
          <a:p>
            <a:endParaRPr lang="en-US" dirty="0"/>
          </a:p>
          <a:p>
            <a:r>
              <a:rPr lang="en-US" dirty="0"/>
              <a:t>You want someone to stick with the company for the long term. You do not want someone that will learn everything and leave to go after bigger and better things. </a:t>
            </a:r>
          </a:p>
          <a:p>
            <a:endParaRPr lang="en-US" dirty="0"/>
          </a:p>
          <a:p>
            <a:r>
              <a:rPr lang="en-US" dirty="0"/>
              <a:t>How do you know? You observe the way they react when problems happen. You want leaders that analyze what happened and take away the positive while leaving the negative. </a:t>
            </a:r>
          </a:p>
          <a:p>
            <a:endParaRPr lang="en-US" dirty="0"/>
          </a:p>
          <a:p>
            <a:r>
              <a:rPr lang="en-US" dirty="0"/>
              <a:t>Once you have identified these leaders, start giving them decisions to make. When they come to you with a problem start asking them “What would you do if this were your company?”</a:t>
            </a:r>
          </a:p>
          <a:p>
            <a:endParaRPr lang="en-US" dirty="0"/>
          </a:p>
          <a:p>
            <a:r>
              <a:rPr lang="en-US" dirty="0"/>
              <a:t>The next thing is to give them ownership over a particular department or process and encourage them to innovate within that realm. </a:t>
            </a:r>
          </a:p>
          <a:p>
            <a:endParaRPr lang="en-US" dirty="0"/>
          </a:p>
          <a:p>
            <a:r>
              <a:rPr lang="en-US" dirty="0"/>
              <a:t>At this point you can groom the A-team to take over most of the day-to-day operations, and you an move on to the next lemon to be squeezed.</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26</a:t>
            </a:fld>
            <a:endParaRPr lang="en-US" dirty="0"/>
          </a:p>
        </p:txBody>
      </p:sp>
    </p:spTree>
    <p:extLst>
      <p:ext uri="{BB962C8B-B14F-4D97-AF65-F5344CB8AC3E}">
        <p14:creationId xmlns:p14="http://schemas.microsoft.com/office/powerpoint/2010/main" val="120224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Eric Carl Wickman and his lemonhead story. How did he turn the situation of being laid off his job as a drill operator into an opportunity?</a:t>
            </a:r>
          </a:p>
          <a:p>
            <a:endParaRPr lang="en-US" dirty="0"/>
          </a:p>
          <a:p>
            <a:r>
              <a:rPr lang="en-US" dirty="0"/>
              <a:t>Did the first thing he tried work?</a:t>
            </a:r>
          </a:p>
          <a:p>
            <a:endParaRPr lang="en-US" dirty="0"/>
          </a:p>
          <a:p>
            <a:r>
              <a:rPr lang="en-US" dirty="0"/>
              <a:t>What ultimately happened?</a:t>
            </a:r>
          </a:p>
          <a:p>
            <a:endParaRPr lang="en-US" dirty="0"/>
          </a:p>
          <a:p>
            <a:r>
              <a:rPr lang="en-US" dirty="0"/>
              <a:t>One of the reasons people get stuck and don’t take action on their dreams is risk, but you don’t have to risk everything if you use The Lemonade Stand principles to start your business. You just need to use the resources in your  reach right now.</a:t>
            </a:r>
          </a:p>
          <a:p>
            <a:endParaRPr lang="en-US" dirty="0"/>
          </a:p>
          <a:p>
            <a:r>
              <a:rPr lang="en-US" dirty="0"/>
              <a:t>Tell the class that the number one mistake that the authors see would-be entrepreneurs make is to think: “First I need to raise a million dollars, and then I can start my business.”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a:t>
            </a:fld>
            <a:endParaRPr lang="en-US" dirty="0"/>
          </a:p>
        </p:txBody>
      </p:sp>
    </p:spTree>
    <p:extLst>
      <p:ext uri="{BB962C8B-B14F-4D97-AF65-F5344CB8AC3E}">
        <p14:creationId xmlns:p14="http://schemas.microsoft.com/office/powerpoint/2010/main" val="3712468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have trained yourself to see opportunities, to think in terms of outcomes and to innovate and problem-solve in everything you do, you have become what we like to think of as a “Lemonhead”.</a:t>
            </a:r>
          </a:p>
          <a:p>
            <a:endParaRPr lang="en-US" dirty="0"/>
          </a:p>
          <a:p>
            <a:r>
              <a:rPr lang="en-US" dirty="0"/>
              <a:t>Lemonheads are enterprising individuals who stand just ahead of the rest, on a slightly higher hill, looking out over the unknown, telling everyone else to come along. They see opportunities everywhere, they are never beaten and never out of the game, because they embrace the unknown – and that is where opportunity abounds.</a:t>
            </a:r>
          </a:p>
          <a:p>
            <a:endParaRPr lang="en-US" dirty="0"/>
          </a:p>
          <a:p>
            <a:r>
              <a:rPr lang="en-US" dirty="0"/>
              <a:t>Lemonheads are successful entrepreneurs who are always looking for ways to make lemonade, almost as if they’re seeing the world through lemonade colored glasses. This is when being in business really becomes fun.</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28</a:t>
            </a:fld>
            <a:endParaRPr lang="en-US" dirty="0"/>
          </a:p>
        </p:txBody>
      </p:sp>
    </p:spTree>
    <p:extLst>
      <p:ext uri="{BB962C8B-B14F-4D97-AF65-F5344CB8AC3E}">
        <p14:creationId xmlns:p14="http://schemas.microsoft.com/office/powerpoint/2010/main" val="19591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created success for yourself, now you want to make others more successful too. </a:t>
            </a:r>
          </a:p>
          <a:p>
            <a:endParaRPr lang="en-US" dirty="0"/>
          </a:p>
          <a:p>
            <a:r>
              <a:rPr lang="en-US" dirty="0"/>
              <a:t>Your business doesn’t need you all the time anymore, so this gives you an opportunity to start applying the principles to your community through charity, volunteering, mentoring, nonprofits and other projects that allow you to spread the good around.</a:t>
            </a:r>
          </a:p>
          <a:p>
            <a:endParaRPr lang="en-US" dirty="0"/>
          </a:p>
          <a:p>
            <a:r>
              <a:rPr lang="en-US" dirty="0"/>
              <a:t>The more problems you solve, the more you want to take lemons and create outcomes. That is where Lemonheads achieve satisfaction.</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29</a:t>
            </a:fld>
            <a:endParaRPr lang="en-US" dirty="0"/>
          </a:p>
        </p:txBody>
      </p:sp>
    </p:spTree>
    <p:extLst>
      <p:ext uri="{BB962C8B-B14F-4D97-AF65-F5344CB8AC3E}">
        <p14:creationId xmlns:p14="http://schemas.microsoft.com/office/powerpoint/2010/main" val="2258226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all the ways that successful business owners can help their community and the world.</a:t>
            </a:r>
          </a:p>
          <a:p>
            <a:endParaRPr lang="en-US" dirty="0"/>
          </a:p>
          <a:p>
            <a:r>
              <a:rPr lang="en-US" dirty="0"/>
              <a:t>Tell the story of the Local Lemonhead Council that the authors started to support the mission of “empowering and inspiring the next generation of entrepreneur”. Review the LLC page with the students. Discuss other ways for entrepreneurs to volunteer their time.</a:t>
            </a:r>
          </a:p>
          <a:p>
            <a:endParaRPr lang="en-US" dirty="0"/>
          </a:p>
          <a:p>
            <a:r>
              <a:rPr lang="en-US" dirty="0"/>
              <a:t>Tell the class to imagine a world full of Lemonheads – people who embrace adversity, welcome challenges, convert problems into opportunities and improve lives. They do this by overcoming financial, personal and physical obstacles. </a:t>
            </a:r>
          </a:p>
          <a:p>
            <a:endParaRPr lang="en-US" dirty="0"/>
          </a:p>
          <a:p>
            <a:r>
              <a:rPr lang="en-US" dirty="0"/>
              <a:t>Remind the students that creating a successful business is within their reach.</a:t>
            </a:r>
          </a:p>
          <a:p>
            <a:endParaRPr lang="en-US" dirty="0"/>
          </a:p>
          <a:p>
            <a:r>
              <a:rPr lang="en-US" dirty="0"/>
              <a:t>No matter what you are starting from. As an entrepreneur and a lemonhead, you must constantly apply your perspective, drive and vision to improve the world we live in. Opportunities exist everywhere, and there are no limits to the amount of lemonade we can create, share and enjoy.</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30</a:t>
            </a:fld>
            <a:endParaRPr lang="en-US" dirty="0"/>
          </a:p>
        </p:txBody>
      </p:sp>
    </p:spTree>
    <p:extLst>
      <p:ext uri="{BB962C8B-B14F-4D97-AF65-F5344CB8AC3E}">
        <p14:creationId xmlns:p14="http://schemas.microsoft.com/office/powerpoint/2010/main" val="1053273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story in the book about one of the author’s friends that took venture capital money and needed to show “effort” versus results.</a:t>
            </a:r>
          </a:p>
          <a:p>
            <a:endParaRPr lang="en-US" dirty="0"/>
          </a:p>
          <a:p>
            <a:r>
              <a:rPr lang="en-US" dirty="0"/>
              <a:t>When you take outside capital, your outcome – the goal you’re working towards – becomes their outcome. And an investor’s outcome is to recover their money and multiply it.</a:t>
            </a:r>
          </a:p>
          <a:p>
            <a:endParaRPr lang="en-US" dirty="0"/>
          </a:p>
          <a:p>
            <a:r>
              <a:rPr lang="en-US" dirty="0"/>
              <a:t>What happens if you want to change course or adapt your outcome after you take a loan or investor income? Your agility is greatly diminished.</a:t>
            </a:r>
          </a:p>
          <a:p>
            <a:endParaRPr lang="en-US" dirty="0"/>
          </a:p>
          <a:p>
            <a:r>
              <a:rPr lang="en-US" dirty="0"/>
              <a:t>Outside capital is not always a bad idea. Sometimes companies absolutely have to have capital to get off the ground, but the Lemonade Stand way is to avoid a loan if you can. </a:t>
            </a:r>
          </a:p>
          <a:p>
            <a:endParaRPr lang="en-US" dirty="0"/>
          </a:p>
          <a:p>
            <a:r>
              <a:rPr lang="en-US" dirty="0"/>
              <a:t>Family money also may be a mistake. </a:t>
            </a:r>
          </a:p>
          <a:p>
            <a:endParaRPr lang="en-US" dirty="0"/>
          </a:p>
          <a:p>
            <a:r>
              <a:rPr lang="en-US" dirty="0"/>
              <a:t>As soon as you take money from someone else – you have to answer to someone higher than yourself and you have to prove to them that you are making an effort. And proving an effort is useless – it is about the outcome.</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4</a:t>
            </a:fld>
            <a:endParaRPr lang="en-US" dirty="0"/>
          </a:p>
        </p:txBody>
      </p:sp>
    </p:spTree>
    <p:extLst>
      <p:ext uri="{BB962C8B-B14F-4D97-AF65-F5344CB8AC3E}">
        <p14:creationId xmlns:p14="http://schemas.microsoft.com/office/powerpoint/2010/main" val="1465059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and funding your business through the sales from a prototype makes almost all the risks disappear.</a:t>
            </a:r>
          </a:p>
          <a:p>
            <a:endParaRPr lang="en-US" dirty="0"/>
          </a:p>
          <a:p>
            <a:r>
              <a:rPr lang="en-US" dirty="0"/>
              <a:t>Discuss the mock-up/prototype that the authors made for their e2Campus product. </a:t>
            </a:r>
          </a:p>
          <a:p>
            <a:endParaRPr lang="en-US" dirty="0"/>
          </a:p>
          <a:p>
            <a:r>
              <a:rPr lang="en-US" dirty="0"/>
              <a:t>What happens when someone gets a huge loan and then creates a prototype that no one wants? Where does the money for the next prototype come from? Does this seem like a good idea?</a:t>
            </a:r>
          </a:p>
          <a:p>
            <a:endParaRPr lang="en-US" dirty="0"/>
          </a:p>
          <a:p>
            <a:r>
              <a:rPr lang="en-US" dirty="0"/>
              <a:t>Discuss the carwash examples listed in the chapter. Discuss ways to start a business by prototyping instead of spending tons of money?</a:t>
            </a:r>
          </a:p>
          <a:p>
            <a:endParaRPr lang="en-US" dirty="0"/>
          </a:p>
          <a:p>
            <a:r>
              <a:rPr lang="en-US" dirty="0"/>
              <a:t>If things don’t work, companies need to be able to adapt, and it is hard to adapt if you have huge loan payments to banks or investors. Being resourceful and funding through sales eliminates a great deal of the risk and allows business owners to stay creative.</a:t>
            </a:r>
          </a:p>
          <a:p>
            <a:endParaRPr lang="en-US" dirty="0"/>
          </a:p>
          <a:p>
            <a:r>
              <a:rPr lang="en-US" dirty="0"/>
              <a:t>Ask the class if this has changes their perspective about the need for lots of capital when starting a business. What types of things did they think they HAD to have that may not be as necessary as they thought when starting a business?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5</a:t>
            </a:fld>
            <a:endParaRPr lang="en-US" dirty="0"/>
          </a:p>
        </p:txBody>
      </p:sp>
    </p:spTree>
    <p:extLst>
      <p:ext uri="{BB962C8B-B14F-4D97-AF65-F5344CB8AC3E}">
        <p14:creationId xmlns:p14="http://schemas.microsoft.com/office/powerpoint/2010/main" val="3797430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9  in The Lemonade Stand approach to business is “The A-Team”.</a:t>
            </a:r>
          </a:p>
          <a:p>
            <a:endParaRPr lang="en-US" dirty="0"/>
          </a:p>
          <a:p>
            <a:r>
              <a:rPr lang="en-US" dirty="0"/>
              <a:t>Ask the class what they think Andrew Carnegie means in his quote.</a:t>
            </a:r>
          </a:p>
          <a:p>
            <a:endParaRPr lang="en-US" dirty="0"/>
          </a:p>
          <a:p>
            <a:r>
              <a:rPr lang="en-US" dirty="0"/>
              <a:t>A team can accomplish more than any individual. And a team is only as strong as its lowest performing member on any given day.</a:t>
            </a:r>
          </a:p>
          <a:p>
            <a:endParaRPr lang="en-US" dirty="0"/>
          </a:p>
          <a:p>
            <a:r>
              <a:rPr lang="en-US" dirty="0"/>
              <a:t>Discuss the example of the surgical team in the book. </a:t>
            </a:r>
          </a:p>
          <a:p>
            <a:endParaRPr lang="en-US" dirty="0"/>
          </a:p>
          <a:p>
            <a:r>
              <a:rPr lang="en-US" dirty="0"/>
              <a:t>When it comes to hiring, you need A players.</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7</a:t>
            </a:fld>
            <a:endParaRPr lang="en-US" dirty="0"/>
          </a:p>
        </p:txBody>
      </p:sp>
    </p:spTree>
    <p:extLst>
      <p:ext uri="{BB962C8B-B14F-4D97-AF65-F5344CB8AC3E}">
        <p14:creationId xmlns:p14="http://schemas.microsoft.com/office/powerpoint/2010/main" val="4114355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an A team is critical in your business, because when something happens or goes wrong, you need them to be there and ready.</a:t>
            </a:r>
          </a:p>
          <a:p>
            <a:endParaRPr lang="en-US" dirty="0"/>
          </a:p>
          <a:p>
            <a:r>
              <a:rPr lang="en-US" dirty="0"/>
              <a:t>You never know when you might have to call everyone and wake them up in the middle of the night. You need to know that your A team will be there and ready.</a:t>
            </a:r>
          </a:p>
          <a:p>
            <a:endParaRPr lang="en-US" dirty="0"/>
          </a:p>
          <a:p>
            <a:r>
              <a:rPr lang="en-US" dirty="0"/>
              <a:t>An A Team member is a person that is perfectly capable of running his or her own company on their own but is perfectly happy being part of a team. They have the skill sets, aptitude and attitude to take on multiple roles.</a:t>
            </a:r>
          </a:p>
          <a:p>
            <a:endParaRPr lang="en-US" dirty="0"/>
          </a:p>
          <a:p>
            <a:r>
              <a:rPr lang="en-US" dirty="0"/>
              <a:t>Having one A player is better than 10 C players. </a:t>
            </a:r>
          </a:p>
          <a:p>
            <a:endParaRPr lang="en-US" dirty="0"/>
          </a:p>
          <a:p>
            <a:r>
              <a:rPr lang="en-US" dirty="0"/>
              <a:t>The more multi-talented a person is – the better. The more flexible and powerful your business can be. The more the team can potentially overlap each other the better. </a:t>
            </a:r>
          </a:p>
          <a:p>
            <a:endParaRPr lang="en-US" dirty="0"/>
          </a:p>
          <a:p>
            <a:r>
              <a:rPr lang="en-US" dirty="0"/>
              <a:t>Make it a practice when interviewing or working with your team members to ask, “What else can you do?” </a:t>
            </a:r>
          </a:p>
          <a:p>
            <a:endParaRPr lang="en-US" dirty="0"/>
          </a:p>
          <a:p>
            <a:r>
              <a:rPr lang="en-US" dirty="0"/>
              <a:t>When your team members understand each others’ functions, they can communicate better and keep everything running smoothly.</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8</a:t>
            </a:fld>
            <a:endParaRPr lang="en-US" dirty="0"/>
          </a:p>
        </p:txBody>
      </p:sp>
    </p:spTree>
    <p:extLst>
      <p:ext uri="{BB962C8B-B14F-4D97-AF65-F5344CB8AC3E}">
        <p14:creationId xmlns:p14="http://schemas.microsoft.com/office/powerpoint/2010/main" val="1015644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the hiring process as recruiting for the Delta Force. The Delta Force is an elite group of specially selected Army Special Forces. You have to be physically capable and skilled in particular areas, but you also have to be mentally and psychologically capable of handling the mission. This is what you want from your team. You want:</a:t>
            </a:r>
          </a:p>
          <a:p>
            <a:r>
              <a:rPr lang="en-US" dirty="0"/>
              <a:t>People that are really good at what they do</a:t>
            </a:r>
          </a:p>
          <a:p>
            <a:r>
              <a:rPr lang="en-US" dirty="0"/>
              <a:t>People that fit the dynamic of the team </a:t>
            </a:r>
          </a:p>
          <a:p>
            <a:endParaRPr lang="en-US" dirty="0"/>
          </a:p>
          <a:p>
            <a:r>
              <a:rPr lang="en-US" dirty="0"/>
              <a:t>Team cohesiveness is just as critical in business as it is in sports and the military. People deal better with people they like.</a:t>
            </a:r>
          </a:p>
          <a:p>
            <a:endParaRPr lang="en-US" dirty="0"/>
          </a:p>
          <a:p>
            <a:r>
              <a:rPr lang="en-US" dirty="0"/>
              <a:t>Also, do not be afraid to hire people that are smarter than you or better at your job than you are. </a:t>
            </a:r>
          </a:p>
          <a:p>
            <a:endParaRPr lang="en-US" dirty="0"/>
          </a:p>
          <a:p>
            <a:r>
              <a:rPr lang="en-US" dirty="0"/>
              <a:t>The easiest way to find people is to look in your network of contacts. Discuss how this works in the authors’ company.</a:t>
            </a:r>
          </a:p>
          <a:p>
            <a:endParaRPr lang="en-US" dirty="0"/>
          </a:p>
          <a:p>
            <a:r>
              <a:rPr lang="en-US" dirty="0"/>
              <a:t>Talk about the Ingram Micro example. The only way to get hired at Ingram is to be recommended by a current employee. </a:t>
            </a:r>
          </a:p>
          <a:p>
            <a:endParaRPr lang="en-US" dirty="0"/>
          </a:p>
          <a:p>
            <a:r>
              <a:rPr lang="en-US" dirty="0"/>
              <a:t>Once you create an A-team culture, you will not have trouble finding the right people. People want to be a part of a team like this, and you will have people waiting to come on board.</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9</a:t>
            </a:fld>
            <a:endParaRPr lang="en-US" dirty="0"/>
          </a:p>
        </p:txBody>
      </p:sp>
    </p:spTree>
    <p:extLst>
      <p:ext uri="{BB962C8B-B14F-4D97-AF65-F5344CB8AC3E}">
        <p14:creationId xmlns:p14="http://schemas.microsoft.com/office/powerpoint/2010/main" val="3937226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Discuss the example the authors provide about the fact that the President of the United States does not commute for hours each day to and from work.</a:t>
            </a:r>
          </a:p>
          <a:p>
            <a:endParaRPr lang="en-US" dirty="0"/>
          </a:p>
          <a:p>
            <a:r>
              <a:rPr lang="en-US" dirty="0"/>
              <a:t>The authors have employees in several different states and around the world. They have a “distributed office”. Many people ask the authors “when are you going to grow up and get an office”, but they say “never”. The authors used to commute for hours – now they have that time to be more productive and enjoy more of their lives. </a:t>
            </a:r>
          </a:p>
          <a:p>
            <a:endParaRPr lang="en-US" dirty="0"/>
          </a:p>
          <a:p>
            <a:r>
              <a:rPr lang="en-US" dirty="0"/>
              <a:t>The benefits of this model include:</a:t>
            </a:r>
          </a:p>
          <a:p>
            <a:r>
              <a:rPr lang="en-US" dirty="0"/>
              <a:t>They can hire the best candidate for a job regardless of where they live.</a:t>
            </a:r>
          </a:p>
          <a:p>
            <a:r>
              <a:rPr lang="en-US" dirty="0"/>
              <a:t>Maintaining a full office of people is the largest expenditure in most businesses and since they don’t lease space – the authors are able to pay their team members more money.</a:t>
            </a:r>
          </a:p>
          <a:p>
            <a:r>
              <a:rPr lang="en-US" dirty="0"/>
              <a:t>Distributed teams tend to be more productive, because they can work whenever they feel like it and end up usually working more total hours toward success. </a:t>
            </a:r>
          </a:p>
          <a:p>
            <a:r>
              <a:rPr lang="en-US" dirty="0"/>
              <a:t>The authors’ team gets more freedom and flexibility in their personal lives and other pursuits.</a:t>
            </a:r>
          </a:p>
          <a:p>
            <a:endParaRPr lang="en-US" dirty="0"/>
          </a:p>
          <a:p>
            <a:r>
              <a:rPr lang="en-US" dirty="0"/>
              <a:t>People want to work in this type of environment, and the best environment is where employees feel like they belong to something special. Discuss the example of the Blue Angels and what the pilots say during the team debrief after every single flight demonstration, “Glad to be here, Boss.”  Getting this level of commitment should be the goal of every A team. </a:t>
            </a:r>
          </a:p>
          <a:p>
            <a:r>
              <a:rPr lang="en-US" dirty="0"/>
              <a:t>Read the last paragraph in the chapter to the class. Discuss the elements of building an A team.</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10</a:t>
            </a:fld>
            <a:endParaRPr lang="en-US" dirty="0"/>
          </a:p>
        </p:txBody>
      </p:sp>
    </p:spTree>
    <p:extLst>
      <p:ext uri="{BB962C8B-B14F-4D97-AF65-F5344CB8AC3E}">
        <p14:creationId xmlns:p14="http://schemas.microsoft.com/office/powerpoint/2010/main" val="1641614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Principle 10  in The Lemonade Stand approach to business is “Framework-based management”.</a:t>
            </a:r>
          </a:p>
          <a:p>
            <a:endParaRPr lang="en-US" dirty="0"/>
          </a:p>
          <a:p>
            <a:r>
              <a:rPr lang="en-US" dirty="0"/>
              <a:t>Finding and building you’re a team is crucial. But you still have to manage your people and steer the organization in a way that strengthens the culture you have created. An A team doesn’t work well with a supervisor looking over their shoulder all day. </a:t>
            </a:r>
          </a:p>
          <a:p>
            <a:endParaRPr lang="en-US" dirty="0"/>
          </a:p>
          <a:p>
            <a:r>
              <a:rPr lang="en-US" dirty="0"/>
              <a:t>Discuss how this impacts the surgery example from the last chapter. </a:t>
            </a:r>
          </a:p>
          <a:p>
            <a:endParaRPr lang="en-US" dirty="0"/>
          </a:p>
          <a:p>
            <a:r>
              <a:rPr lang="en-US" dirty="0"/>
              <a:t>Define micromanagement: It is the art of breaking everything down into figures so that people can try to prove what they are paid.</a:t>
            </a:r>
          </a:p>
          <a:p>
            <a:endParaRPr lang="en-US" dirty="0"/>
          </a:p>
          <a:p>
            <a:r>
              <a:rPr lang="en-US" dirty="0"/>
              <a:t>What happens when people try to micromanage their teams?</a:t>
            </a:r>
          </a:p>
          <a:p>
            <a:endParaRPr lang="en-US" dirty="0"/>
          </a:p>
          <a:p>
            <a:r>
              <a:rPr lang="en-US" dirty="0"/>
              <a:t>Would you enjoy being micromanaged? Do you think it helps creativity and problem solving? Why or why not?</a:t>
            </a:r>
          </a:p>
          <a:p>
            <a:endParaRPr lang="en-US" dirty="0"/>
          </a:p>
        </p:txBody>
      </p:sp>
      <p:sp>
        <p:nvSpPr>
          <p:cNvPr id="4" name="Slide Number Placeholder 3"/>
          <p:cNvSpPr>
            <a:spLocks noGrp="1"/>
          </p:cNvSpPr>
          <p:nvPr>
            <p:ph type="sldNum" sz="quarter" idx="10"/>
          </p:nvPr>
        </p:nvSpPr>
        <p:spPr/>
        <p:txBody>
          <a:bodyPr/>
          <a:lstStyle/>
          <a:p>
            <a:fld id="{17B11E75-0516-864F-BD0D-C3F9F1C95DFD}" type="slidenum">
              <a:rPr lang="en-US" smtClean="0"/>
              <a:t>12</a:t>
            </a:fld>
            <a:endParaRPr lang="en-US" dirty="0"/>
          </a:p>
        </p:txBody>
      </p:sp>
    </p:spTree>
    <p:extLst>
      <p:ext uri="{BB962C8B-B14F-4D97-AF65-F5344CB8AC3E}">
        <p14:creationId xmlns:p14="http://schemas.microsoft.com/office/powerpoint/2010/main" val="3125925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Lemonhead_Template_Revised.jpg"/>
          <p:cNvPicPr>
            <a:picLocks noChangeAspect="1"/>
          </p:cNvPicPr>
          <p:nvPr userDrawn="1"/>
        </p:nvPicPr>
        <p:blipFill>
          <a:blip r:embed="rId2"/>
          <a:stretch>
            <a:fillRect/>
          </a:stretch>
        </p:blipFill>
        <p:spPr>
          <a:xfrm>
            <a:off x="0" y="0"/>
            <a:ext cx="9144000" cy="6858000"/>
          </a:xfrm>
          <a:prstGeom prst="rect">
            <a:avLst/>
          </a:prstGeom>
        </p:spPr>
      </p:pic>
      <p:sp>
        <p:nvSpPr>
          <p:cNvPr id="8" name="TextBox 7"/>
          <p:cNvSpPr txBox="1"/>
          <p:nvPr userDrawn="1"/>
        </p:nvSpPr>
        <p:spPr>
          <a:xfrm>
            <a:off x="398893" y="6545578"/>
            <a:ext cx="4045909" cy="215444"/>
          </a:xfrm>
          <a:prstGeom prst="rect">
            <a:avLst/>
          </a:prstGeom>
          <a:noFill/>
        </p:spPr>
        <p:txBody>
          <a:bodyPr wrap="square" rtlCol="0">
            <a:spAutoFit/>
          </a:bodyPr>
          <a:lstStyle/>
          <a:p>
            <a:pPr algn="l"/>
            <a:r>
              <a:rPr lang="en-US" sz="800" dirty="0" smtClean="0">
                <a:solidFill>
                  <a:schemeClr val="bg1"/>
                </a:solidFill>
                <a:latin typeface="Myriad Pro"/>
                <a:cs typeface="Myriad Pro"/>
              </a:rPr>
              <a:t>©2012 The Lemonade Stand,</a:t>
            </a:r>
            <a:r>
              <a:rPr lang="en-US" sz="800" baseline="0" dirty="0" smtClean="0">
                <a:solidFill>
                  <a:schemeClr val="bg1"/>
                </a:solidFill>
                <a:latin typeface="Myriad Pro"/>
                <a:cs typeface="Myriad Pro"/>
              </a:rPr>
              <a:t> Inc. All rights reserved worldwide.</a:t>
            </a:r>
            <a:endParaRPr lang="en-US" sz="800" dirty="0">
              <a:solidFill>
                <a:schemeClr val="bg1"/>
              </a:solidFill>
              <a:latin typeface="Myriad Pro"/>
              <a:cs typeface="Myriad Pr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572FC64-22B4-0B4D-AAF3-62976B4D85AB}"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D40747-7131-7D48-906D-1C192B9CC985}"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3BC6F29-622E-3B4C-8915-5E9BAC370343}"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2EDEE13-90AA-804D-AD42-AD45E485CEB4}" type="datetime1">
              <a:rPr lang="en-US" smtClean="0"/>
              <a:t>6/26/2012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7D316DA-7D97-CC4E-99FC-EC058E587428}" type="datetime1">
              <a:rPr lang="en-US" smtClean="0"/>
              <a:t>6/26/2012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6E6F275-F939-6142-B748-EEDFBD892500}" type="datetime1">
              <a:rPr lang="en-US" smtClean="0"/>
              <a:t>6/26/2012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D86C56B-652C-DE40-A6F7-421B60DEB855}" type="datetime1">
              <a:rPr lang="en-US" smtClean="0"/>
              <a:t>6/26/2012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69436C9-6376-E947-9452-67A660862A01}" type="datetime1">
              <a:rPr lang="en-US" smtClean="0"/>
              <a:t>6/26/2012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4B019C9-5E3E-6748-A494-5B67E8F80A30}" type="datetime1">
              <a:rPr lang="en-US" smtClean="0"/>
              <a:t>6/26/2012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A3268F4-327C-6A49-BC33-D2F5D479EE35}" type="datetime1">
              <a:rPr lang="en-US" smtClean="0"/>
              <a:t>6/26/2012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A22861AD-5015-2949-9945-ED45C30A69E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Lemonhead_Template_Revised_2.jpg"/>
          <p:cNvPicPr>
            <a:picLocks noChangeAspect="1"/>
          </p:cNvPicPr>
          <p:nvPr userDrawn="1"/>
        </p:nvPicPr>
        <p:blipFill>
          <a:blip r:embed="rId13"/>
          <a:stretch>
            <a:fillRect/>
          </a:stretch>
        </p:blipFill>
        <p:spPr>
          <a:xfrm>
            <a:off x="0" y="0"/>
            <a:ext cx="9144000" cy="1219200"/>
          </a:xfrm>
          <a:prstGeom prst="rect">
            <a:avLst/>
          </a:prstGeom>
        </p:spPr>
      </p:pic>
      <p:sp>
        <p:nvSpPr>
          <p:cNvPr id="2" name="Title Placeholder 1"/>
          <p:cNvSpPr>
            <a:spLocks noGrp="1"/>
          </p:cNvSpPr>
          <p:nvPr>
            <p:ph type="title"/>
          </p:nvPr>
        </p:nvSpPr>
        <p:spPr>
          <a:xfrm>
            <a:off x="457200" y="170966"/>
            <a:ext cx="8229600" cy="7511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43213"/>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652222" y="6419606"/>
            <a:ext cx="1034577" cy="365125"/>
          </a:xfrm>
          <a:prstGeom prst="rect">
            <a:avLst/>
          </a:prstGeom>
        </p:spPr>
        <p:txBody>
          <a:bodyPr vert="horz" lIns="91440" tIns="45720" rIns="91440" bIns="45720" rtlCol="0" anchor="ctr"/>
          <a:lstStyle>
            <a:lvl1pPr algn="r">
              <a:defRPr sz="1000">
                <a:solidFill>
                  <a:srgbClr val="FBC935"/>
                </a:solidFill>
                <a:latin typeface="Myriad Pro"/>
                <a:cs typeface="Myriad Pro"/>
              </a:defRPr>
            </a:lvl1pPr>
          </a:lstStyle>
          <a:p>
            <a:fld id="{A22861AD-5015-2949-9945-ED45C30A69E8}" type="slidenum">
              <a:rPr lang="en-US" smtClean="0"/>
              <a:pPr/>
              <a:t>‹#›</a:t>
            </a:fld>
            <a:endParaRPr lang="en-US" dirty="0"/>
          </a:p>
        </p:txBody>
      </p:sp>
      <p:sp>
        <p:nvSpPr>
          <p:cNvPr id="9" name="TextBox 8"/>
          <p:cNvSpPr txBox="1"/>
          <p:nvPr userDrawn="1"/>
        </p:nvSpPr>
        <p:spPr>
          <a:xfrm>
            <a:off x="5527508" y="6504873"/>
            <a:ext cx="2946919" cy="215444"/>
          </a:xfrm>
          <a:prstGeom prst="rect">
            <a:avLst/>
          </a:prstGeom>
          <a:noFill/>
        </p:spPr>
        <p:txBody>
          <a:bodyPr wrap="square" rtlCol="0">
            <a:spAutoFit/>
          </a:bodyPr>
          <a:lstStyle/>
          <a:p>
            <a:pPr algn="l"/>
            <a:r>
              <a:rPr lang="en-US" sz="800" dirty="0" smtClean="0">
                <a:solidFill>
                  <a:schemeClr val="bg1">
                    <a:lumMod val="65000"/>
                  </a:schemeClr>
                </a:solidFill>
                <a:latin typeface="Myriad Pro"/>
                <a:cs typeface="Myriad Pro"/>
              </a:rPr>
              <a:t>©2012 The Lemonade Stand,</a:t>
            </a:r>
            <a:r>
              <a:rPr lang="en-US" sz="800" baseline="0" dirty="0" smtClean="0">
                <a:solidFill>
                  <a:schemeClr val="bg1">
                    <a:lumMod val="65000"/>
                  </a:schemeClr>
                </a:solidFill>
                <a:latin typeface="Myriad Pro"/>
                <a:cs typeface="Myriad Pro"/>
              </a:rPr>
              <a:t> Inc. All rights reserved worldwide.</a:t>
            </a:r>
            <a:endParaRPr lang="en-US" sz="800" dirty="0">
              <a:solidFill>
                <a:schemeClr val="bg1">
                  <a:lumMod val="65000"/>
                </a:schemeClr>
              </a:solidFill>
              <a:latin typeface="Myriad Pro"/>
              <a:cs typeface="Myriad Pro"/>
            </a:endParaRPr>
          </a:p>
        </p:txBody>
      </p:sp>
      <p:pic>
        <p:nvPicPr>
          <p:cNvPr id="10" name="Picture 9" descr="Lemonhead_Template_Revised_4.jpg"/>
          <p:cNvPicPr>
            <a:picLocks noChangeAspect="1"/>
          </p:cNvPicPr>
          <p:nvPr userDrawn="1"/>
        </p:nvPicPr>
        <p:blipFill>
          <a:blip r:embed="rId14"/>
          <a:stretch>
            <a:fillRect/>
          </a:stretch>
        </p:blipFill>
        <p:spPr>
          <a:xfrm>
            <a:off x="457200" y="6291308"/>
            <a:ext cx="1803485" cy="41941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3000" kern="1200">
          <a:solidFill>
            <a:schemeClr val="tx1"/>
          </a:solidFill>
          <a:latin typeface="Myriad Pro"/>
          <a:ea typeface="+mj-ea"/>
          <a:cs typeface="Myriad Pro"/>
        </a:defRPr>
      </a:lvl1pPr>
    </p:titleStyle>
    <p:bodyStyle>
      <a:lvl1pPr marL="342900" indent="-342900" algn="l" defTabSz="457200" rtl="0" eaLnBrk="1" latinLnBrk="0" hangingPunct="1">
        <a:spcBef>
          <a:spcPct val="20000"/>
        </a:spcBef>
        <a:buClr>
          <a:srgbClr val="FBC935"/>
        </a:buClr>
        <a:buFont typeface="Arial"/>
        <a:buChar char="•"/>
        <a:defRPr sz="2200" kern="1200">
          <a:solidFill>
            <a:schemeClr val="tx1"/>
          </a:solidFill>
          <a:latin typeface="Myriad Pro"/>
          <a:ea typeface="+mn-ea"/>
          <a:cs typeface="Myriad Pro"/>
        </a:defRPr>
      </a:lvl1pPr>
      <a:lvl2pPr marL="742950" indent="-285750" algn="l" defTabSz="457200" rtl="0" eaLnBrk="1" latinLnBrk="0" hangingPunct="1">
        <a:spcBef>
          <a:spcPct val="20000"/>
        </a:spcBef>
        <a:buClr>
          <a:srgbClr val="FBC935"/>
        </a:buClr>
        <a:buFont typeface="Arial"/>
        <a:buChar char="–"/>
        <a:defRPr sz="2000" kern="1200">
          <a:solidFill>
            <a:schemeClr val="tx1">
              <a:lumMod val="50000"/>
              <a:lumOff val="50000"/>
            </a:schemeClr>
          </a:solidFill>
          <a:latin typeface="Myriad Pro"/>
          <a:ea typeface="+mn-ea"/>
          <a:cs typeface="Myriad Pro"/>
        </a:defRPr>
      </a:lvl2pPr>
      <a:lvl3pPr marL="1143000" indent="-228600" algn="l" defTabSz="457200" rtl="0" eaLnBrk="1" latinLnBrk="0" hangingPunct="1">
        <a:spcBef>
          <a:spcPct val="20000"/>
        </a:spcBef>
        <a:buClr>
          <a:srgbClr val="FBC935"/>
        </a:buClr>
        <a:buFont typeface="Arial"/>
        <a:buChar char="•"/>
        <a:defRPr sz="1800" kern="1200">
          <a:solidFill>
            <a:schemeClr val="tx1">
              <a:lumMod val="50000"/>
              <a:lumOff val="50000"/>
            </a:schemeClr>
          </a:solidFill>
          <a:latin typeface="Myriad Pro"/>
          <a:ea typeface="+mn-ea"/>
          <a:cs typeface="Myriad Pro"/>
        </a:defRPr>
      </a:lvl3pPr>
      <a:lvl4pPr marL="1600200" indent="-228600" algn="l" defTabSz="457200" rtl="0" eaLnBrk="1" latinLnBrk="0" hangingPunct="1">
        <a:spcBef>
          <a:spcPct val="20000"/>
        </a:spcBef>
        <a:buClr>
          <a:srgbClr val="FBC935"/>
        </a:buClr>
        <a:buFont typeface="Arial"/>
        <a:buChar char="–"/>
        <a:defRPr sz="1600" kern="1200">
          <a:solidFill>
            <a:schemeClr val="tx1">
              <a:lumMod val="50000"/>
              <a:lumOff val="50000"/>
            </a:schemeClr>
          </a:solidFill>
          <a:latin typeface="Myriad Pro"/>
          <a:ea typeface="+mn-ea"/>
          <a:cs typeface="Myriad Pro"/>
        </a:defRPr>
      </a:lvl4pPr>
      <a:lvl5pPr marL="2057400" indent="-228600" algn="l" defTabSz="457200" rtl="0" eaLnBrk="1" latinLnBrk="0" hangingPunct="1">
        <a:spcBef>
          <a:spcPct val="20000"/>
        </a:spcBef>
        <a:buClr>
          <a:srgbClr val="FBC935"/>
        </a:buClr>
        <a:buFont typeface="Arial"/>
        <a:buChar char="»"/>
        <a:defRPr sz="1600" kern="1200">
          <a:solidFill>
            <a:schemeClr val="tx1">
              <a:lumMod val="50000"/>
              <a:lumOff val="50000"/>
            </a:schemeClr>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lemonheadsrule.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7</a:t>
            </a:r>
            <a:r>
              <a:rPr lang="en-US" dirty="0" smtClean="0"/>
              <a:t/>
            </a:r>
            <a:br>
              <a:rPr lang="en-US" dirty="0" smtClean="0"/>
            </a:br>
            <a:r>
              <a:rPr lang="en-US" dirty="0" smtClean="0"/>
              <a:t>Funding Through Sales</a:t>
            </a:r>
            <a:endParaRPr lang="en-US" dirty="0"/>
          </a:p>
        </p:txBody>
      </p:sp>
    </p:spTree>
    <p:extLst>
      <p:ext uri="{BB962C8B-B14F-4D97-AF65-F5344CB8AC3E}">
        <p14:creationId xmlns:p14="http://schemas.microsoft.com/office/powerpoint/2010/main" val="2936092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best environment</a:t>
            </a:r>
            <a:endParaRPr lang="en-US" dirty="0"/>
          </a:p>
        </p:txBody>
      </p:sp>
      <p:sp>
        <p:nvSpPr>
          <p:cNvPr id="3" name="Content Placeholder 2"/>
          <p:cNvSpPr>
            <a:spLocks noGrp="1"/>
          </p:cNvSpPr>
          <p:nvPr>
            <p:ph idx="1"/>
          </p:nvPr>
        </p:nvSpPr>
        <p:spPr/>
        <p:txBody>
          <a:bodyPr/>
          <a:lstStyle/>
          <a:p>
            <a:r>
              <a:rPr lang="en-US" dirty="0"/>
              <a:t>The distributed workforce</a:t>
            </a:r>
          </a:p>
          <a:p>
            <a:r>
              <a:rPr lang="en-US" dirty="0"/>
              <a:t>A part of something special</a:t>
            </a:r>
          </a:p>
          <a:p>
            <a:r>
              <a:rPr lang="en-US" dirty="0"/>
              <a:t>“Glad to be here”</a:t>
            </a:r>
          </a:p>
          <a:p>
            <a:r>
              <a:rPr lang="en-US" dirty="0"/>
              <a:t>Flexibility through freedom</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10</a:t>
            </a:fld>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1658" y="2490281"/>
            <a:ext cx="3935141" cy="295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309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9</a:t>
            </a:r>
            <a:r>
              <a:rPr lang="en-US" dirty="0" smtClean="0"/>
              <a:t/>
            </a:r>
            <a:br>
              <a:rPr lang="en-US" dirty="0" smtClean="0"/>
            </a:br>
            <a:r>
              <a:rPr lang="en-US" dirty="0" smtClean="0"/>
              <a:t>Framework-Based Management</a:t>
            </a:r>
            <a:endParaRPr lang="en-US" dirty="0"/>
          </a:p>
        </p:txBody>
      </p:sp>
    </p:spTree>
    <p:extLst>
      <p:ext uri="{BB962C8B-B14F-4D97-AF65-F5344CB8AC3E}">
        <p14:creationId xmlns:p14="http://schemas.microsoft.com/office/powerpoint/2010/main" val="54736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Framework-based management</a:t>
            </a:r>
            <a:endParaRPr lang="en-US" dirty="0"/>
          </a:p>
        </p:txBody>
      </p:sp>
      <p:sp>
        <p:nvSpPr>
          <p:cNvPr id="3" name="Content Placeholder 2"/>
          <p:cNvSpPr>
            <a:spLocks noGrp="1"/>
          </p:cNvSpPr>
          <p:nvPr>
            <p:ph idx="1"/>
          </p:nvPr>
        </p:nvSpPr>
        <p:spPr/>
        <p:txBody>
          <a:bodyPr/>
          <a:lstStyle/>
          <a:p>
            <a:pPr marL="0" indent="0" algn="ctr">
              <a:buNone/>
            </a:pPr>
            <a:r>
              <a:rPr lang="en-US" dirty="0"/>
              <a:t>“The best executive is the one who has sense enough to pick good men to do what he wants done, and self-restraint enough to keep from meddling with them while they do it.”</a:t>
            </a:r>
          </a:p>
          <a:p>
            <a:pPr marL="0" indent="0" algn="ctr">
              <a:buNone/>
            </a:pPr>
            <a:r>
              <a:rPr lang="en-US" dirty="0"/>
              <a:t>- Theodore Roosevelt</a:t>
            </a:r>
          </a:p>
          <a:p>
            <a:pPr marL="0" indent="0">
              <a:buNone/>
            </a:pPr>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12</a:t>
            </a:fld>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4350" y="3338310"/>
            <a:ext cx="30353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39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Instead of micromanaging</a:t>
            </a:r>
            <a:endParaRPr lang="en-US" dirty="0"/>
          </a:p>
        </p:txBody>
      </p:sp>
      <p:sp>
        <p:nvSpPr>
          <p:cNvPr id="3" name="Content Placeholder 2"/>
          <p:cNvSpPr>
            <a:spLocks noGrp="1"/>
          </p:cNvSpPr>
          <p:nvPr>
            <p:ph idx="1"/>
          </p:nvPr>
        </p:nvSpPr>
        <p:spPr/>
        <p:txBody>
          <a:bodyPr/>
          <a:lstStyle/>
          <a:p>
            <a:r>
              <a:rPr lang="en-US" dirty="0"/>
              <a:t>Let you’re A-team be themselves, don’t be overbearing</a:t>
            </a:r>
          </a:p>
          <a:p>
            <a:r>
              <a:rPr lang="en-US" dirty="0"/>
              <a:t>Encourage creativity and problem solving</a:t>
            </a:r>
          </a:p>
          <a:p>
            <a:r>
              <a:rPr lang="en-US" dirty="0"/>
              <a:t>Give them a framework and let them get results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13</a:t>
            </a:fld>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4535" y="3024283"/>
            <a:ext cx="4541837"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4266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Motivate, don’t micromanage</a:t>
            </a:r>
            <a:endParaRPr lang="en-US" dirty="0"/>
          </a:p>
        </p:txBody>
      </p:sp>
      <p:sp>
        <p:nvSpPr>
          <p:cNvPr id="3" name="Content Placeholder 2"/>
          <p:cNvSpPr>
            <a:spLocks noGrp="1"/>
          </p:cNvSpPr>
          <p:nvPr>
            <p:ph idx="1"/>
          </p:nvPr>
        </p:nvSpPr>
        <p:spPr/>
        <p:txBody>
          <a:bodyPr/>
          <a:lstStyle/>
          <a:p>
            <a:r>
              <a:rPr lang="en-US" dirty="0"/>
              <a:t>Trust your team</a:t>
            </a:r>
          </a:p>
          <a:p>
            <a:r>
              <a:rPr lang="en-US" dirty="0"/>
              <a:t>Establish boundaries</a:t>
            </a:r>
          </a:p>
          <a:p>
            <a:r>
              <a:rPr lang="en-US" dirty="0"/>
              <a:t>Help them trust you</a:t>
            </a:r>
          </a:p>
          <a:p>
            <a:r>
              <a:rPr lang="en-US" dirty="0"/>
              <a:t>Lead by example</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14</a:t>
            </a:fld>
            <a:endParaRPr lang="en-US"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728" y="2378312"/>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862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10</a:t>
            </a:r>
            <a:r>
              <a:rPr lang="en-US" dirty="0" smtClean="0"/>
              <a:t/>
            </a:r>
            <a:br>
              <a:rPr lang="en-US" dirty="0" smtClean="0"/>
            </a:br>
            <a:r>
              <a:rPr lang="en-US" dirty="0" smtClean="0"/>
              <a:t>Scale Or Die</a:t>
            </a:r>
            <a:endParaRPr lang="en-US" dirty="0"/>
          </a:p>
        </p:txBody>
      </p:sp>
    </p:spTree>
    <p:extLst>
      <p:ext uri="{BB962C8B-B14F-4D97-AF65-F5344CB8AC3E}">
        <p14:creationId xmlns:p14="http://schemas.microsoft.com/office/powerpoint/2010/main" val="7358428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 or die</a:t>
            </a:r>
            <a:endParaRPr lang="en-US" dirty="0"/>
          </a:p>
        </p:txBody>
      </p:sp>
      <p:sp>
        <p:nvSpPr>
          <p:cNvPr id="3" name="Content Placeholder 2"/>
          <p:cNvSpPr>
            <a:spLocks noGrp="1"/>
          </p:cNvSpPr>
          <p:nvPr>
            <p:ph idx="1"/>
          </p:nvPr>
        </p:nvSpPr>
        <p:spPr/>
        <p:txBody>
          <a:bodyPr/>
          <a:lstStyle/>
          <a:p>
            <a:pPr marL="0" indent="0" algn="ctr">
              <a:buNone/>
            </a:pPr>
            <a:r>
              <a:rPr lang="en-US" dirty="0"/>
              <a:t>“Everything should be systematized and scalable, so no matter how many orders you get, the business still runs smoothly.”</a:t>
            </a:r>
          </a:p>
          <a:p>
            <a:pPr marL="0" indent="0" algn="ctr">
              <a:buNone/>
            </a:pPr>
            <a:r>
              <a:rPr lang="en-US" dirty="0"/>
              <a:t>- Ara Bagdasarian and Nick Gustavsson</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16</a:t>
            </a:fld>
            <a:endParaRPr lang="en-US" dirty="0"/>
          </a:p>
        </p:txBody>
      </p:sp>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63" y="2959264"/>
            <a:ext cx="4181475"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54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 a process for everything</a:t>
            </a:r>
            <a:endParaRPr lang="en-US" dirty="0"/>
          </a:p>
        </p:txBody>
      </p:sp>
      <p:sp>
        <p:nvSpPr>
          <p:cNvPr id="3" name="Content Placeholder 2"/>
          <p:cNvSpPr>
            <a:spLocks noGrp="1"/>
          </p:cNvSpPr>
          <p:nvPr>
            <p:ph idx="1"/>
          </p:nvPr>
        </p:nvSpPr>
        <p:spPr/>
        <p:txBody>
          <a:bodyPr/>
          <a:lstStyle/>
          <a:p>
            <a:r>
              <a:rPr lang="en-US" dirty="0"/>
              <a:t>Production</a:t>
            </a:r>
          </a:p>
          <a:p>
            <a:r>
              <a:rPr lang="en-US" dirty="0"/>
              <a:t>Sales</a:t>
            </a:r>
          </a:p>
          <a:p>
            <a:r>
              <a:rPr lang="en-US" dirty="0"/>
              <a:t>Support</a:t>
            </a:r>
          </a:p>
          <a:p>
            <a:r>
              <a:rPr lang="en-US" dirty="0"/>
              <a:t>Add customer experience</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17</a:t>
            </a:fld>
            <a:endParaRPr lang="en-US" dirty="0"/>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132" y="2020551"/>
            <a:ext cx="4638675"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99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that serve – from the start</a:t>
            </a:r>
            <a:endParaRPr lang="en-US" dirty="0"/>
          </a:p>
        </p:txBody>
      </p:sp>
      <p:sp>
        <p:nvSpPr>
          <p:cNvPr id="3" name="Content Placeholder 2"/>
          <p:cNvSpPr>
            <a:spLocks noGrp="1"/>
          </p:cNvSpPr>
          <p:nvPr>
            <p:ph idx="1"/>
          </p:nvPr>
        </p:nvSpPr>
        <p:spPr/>
        <p:txBody>
          <a:bodyPr/>
          <a:lstStyle/>
          <a:p>
            <a:r>
              <a:rPr lang="en-US" dirty="0"/>
              <a:t>Build systems to serve</a:t>
            </a:r>
          </a:p>
          <a:p>
            <a:r>
              <a:rPr lang="en-US" dirty="0"/>
              <a:t>Follow perfected examples</a:t>
            </a:r>
          </a:p>
          <a:p>
            <a:r>
              <a:rPr lang="en-US" dirty="0"/>
              <a:t>Record everything you do</a:t>
            </a:r>
          </a:p>
          <a:p>
            <a:r>
              <a:rPr lang="en-US" dirty="0"/>
              <a:t>Make it scalable from the start</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18</a:t>
            </a:fld>
            <a:endParaRPr lang="en-US"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822" y="3277707"/>
            <a:ext cx="3727314" cy="279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523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11</a:t>
            </a:r>
            <a:r>
              <a:rPr lang="en-US" dirty="0" smtClean="0"/>
              <a:t/>
            </a:r>
            <a:br>
              <a:rPr lang="en-US" dirty="0" smtClean="0"/>
            </a:br>
            <a:r>
              <a:rPr lang="en-US" dirty="0" smtClean="0"/>
              <a:t>Build A Movement</a:t>
            </a:r>
            <a:endParaRPr lang="en-US" dirty="0"/>
          </a:p>
        </p:txBody>
      </p:sp>
    </p:spTree>
    <p:extLst>
      <p:ext uri="{BB962C8B-B14F-4D97-AF65-F5344CB8AC3E}">
        <p14:creationId xmlns:p14="http://schemas.microsoft.com/office/powerpoint/2010/main" val="190703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through sales</a:t>
            </a:r>
            <a:endParaRPr lang="en-US" dirty="0"/>
          </a:p>
        </p:txBody>
      </p:sp>
      <p:sp>
        <p:nvSpPr>
          <p:cNvPr id="3" name="Content Placeholder 2"/>
          <p:cNvSpPr>
            <a:spLocks noGrp="1"/>
          </p:cNvSpPr>
          <p:nvPr>
            <p:ph idx="1"/>
          </p:nvPr>
        </p:nvSpPr>
        <p:spPr/>
        <p:txBody>
          <a:bodyPr/>
          <a:lstStyle/>
          <a:p>
            <a:pPr marL="0" indent="0" algn="ctr">
              <a:buNone/>
            </a:pPr>
            <a:r>
              <a:rPr lang="en-US" dirty="0"/>
              <a:t>“It is an unfortunate human failing that a full pocketbook often groans more loudly than an empty stomach.” </a:t>
            </a:r>
          </a:p>
          <a:p>
            <a:pPr marL="0" indent="0" algn="ctr">
              <a:buNone/>
            </a:pPr>
            <a:r>
              <a:rPr lang="en-US" dirty="0"/>
              <a:t>-Franklin Delano Roosevelt</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a:t>
            </a:fld>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6859" y="3070388"/>
            <a:ext cx="3798887"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420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a movement</a:t>
            </a:r>
            <a:endParaRPr lang="en-US" dirty="0"/>
          </a:p>
        </p:txBody>
      </p:sp>
      <p:sp>
        <p:nvSpPr>
          <p:cNvPr id="3" name="Content Placeholder 2"/>
          <p:cNvSpPr>
            <a:spLocks noGrp="1"/>
          </p:cNvSpPr>
          <p:nvPr>
            <p:ph idx="1"/>
          </p:nvPr>
        </p:nvSpPr>
        <p:spPr/>
        <p:txBody>
          <a:bodyPr/>
          <a:lstStyle/>
          <a:p>
            <a:pPr marL="0" indent="0" algn="ctr">
              <a:buNone/>
            </a:pPr>
            <a:r>
              <a:rPr lang="en-US" dirty="0"/>
              <a:t>“Telling your story becomes a movement when your customers start telling your story for you. They actually become part of the story and part of your brand.”</a:t>
            </a:r>
          </a:p>
          <a:p>
            <a:pPr marL="0" indent="0" algn="ctr">
              <a:buNone/>
            </a:pPr>
            <a:r>
              <a:rPr lang="en-US" dirty="0"/>
              <a:t>- Ara Bagdasarian and Nick Gustavsson</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20</a:t>
            </a:fld>
            <a:endParaRPr lang="en-US"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336" y="3277606"/>
            <a:ext cx="4071937"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869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Planting your movement’s seeds</a:t>
            </a:r>
            <a:endParaRPr lang="en-US" dirty="0"/>
          </a:p>
        </p:txBody>
      </p:sp>
      <p:sp>
        <p:nvSpPr>
          <p:cNvPr id="3" name="Content Placeholder 2"/>
          <p:cNvSpPr>
            <a:spLocks noGrp="1"/>
          </p:cNvSpPr>
          <p:nvPr>
            <p:ph idx="1"/>
          </p:nvPr>
        </p:nvSpPr>
        <p:spPr/>
        <p:txBody>
          <a:bodyPr/>
          <a:lstStyle/>
          <a:p>
            <a:r>
              <a:rPr lang="en-US" dirty="0"/>
              <a:t>Momentum</a:t>
            </a:r>
          </a:p>
          <a:p>
            <a:r>
              <a:rPr lang="en-US" dirty="0"/>
              <a:t>Community</a:t>
            </a:r>
          </a:p>
          <a:p>
            <a:r>
              <a:rPr lang="en-US" dirty="0"/>
              <a:t>Contribution</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21</a:t>
            </a:fld>
            <a:endParaRPr lang="en-US"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616" y="2262694"/>
            <a:ext cx="4322763"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071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the movement alive</a:t>
            </a:r>
            <a:endParaRPr lang="en-US" dirty="0"/>
          </a:p>
        </p:txBody>
      </p:sp>
      <p:sp>
        <p:nvSpPr>
          <p:cNvPr id="3" name="Content Placeholder 2"/>
          <p:cNvSpPr>
            <a:spLocks noGrp="1"/>
          </p:cNvSpPr>
          <p:nvPr>
            <p:ph idx="1"/>
          </p:nvPr>
        </p:nvSpPr>
        <p:spPr/>
        <p:txBody>
          <a:bodyPr/>
          <a:lstStyle/>
          <a:p>
            <a:r>
              <a:rPr lang="en-US" dirty="0"/>
              <a:t>Product solves a problem</a:t>
            </a:r>
          </a:p>
          <a:p>
            <a:r>
              <a:rPr lang="en-US" dirty="0"/>
              <a:t>Something people care about</a:t>
            </a:r>
          </a:p>
          <a:p>
            <a:r>
              <a:rPr lang="en-US" dirty="0"/>
              <a:t>Remarkable experience</a:t>
            </a:r>
          </a:p>
          <a:p>
            <a:r>
              <a:rPr lang="en-US" dirty="0"/>
              <a:t>Great story</a:t>
            </a:r>
          </a:p>
          <a:p>
            <a:r>
              <a:rPr lang="en-US" dirty="0"/>
              <a:t>Sustain the movement</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22</a:t>
            </a:fld>
            <a:endParaRPr lang="en-US" dirty="0"/>
          </a:p>
        </p:txBody>
      </p:sp>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6688" y="2478919"/>
            <a:ext cx="484663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4349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12</a:t>
            </a:r>
            <a:r>
              <a:rPr lang="en-US" dirty="0" smtClean="0"/>
              <a:t/>
            </a:r>
            <a:br>
              <a:rPr lang="en-US" dirty="0" smtClean="0"/>
            </a:br>
            <a:r>
              <a:rPr lang="en-US" dirty="0" smtClean="0"/>
              <a:t>Build To Last</a:t>
            </a:r>
            <a:endParaRPr lang="en-US" dirty="0"/>
          </a:p>
        </p:txBody>
      </p:sp>
    </p:spTree>
    <p:extLst>
      <p:ext uri="{BB962C8B-B14F-4D97-AF65-F5344CB8AC3E}">
        <p14:creationId xmlns:p14="http://schemas.microsoft.com/office/powerpoint/2010/main" val="415030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 to last</a:t>
            </a:r>
            <a:endParaRPr lang="en-US" dirty="0"/>
          </a:p>
        </p:txBody>
      </p:sp>
      <p:sp>
        <p:nvSpPr>
          <p:cNvPr id="3" name="Content Placeholder 2"/>
          <p:cNvSpPr>
            <a:spLocks noGrp="1"/>
          </p:cNvSpPr>
          <p:nvPr>
            <p:ph idx="1"/>
          </p:nvPr>
        </p:nvSpPr>
        <p:spPr/>
        <p:txBody>
          <a:bodyPr/>
          <a:lstStyle/>
          <a:p>
            <a:pPr marL="0" indent="0" algn="ctr">
              <a:buNone/>
            </a:pPr>
            <a:r>
              <a:rPr lang="en-US" dirty="0"/>
              <a:t>“I learned from my uncle that jazz, like symphony music, </a:t>
            </a:r>
          </a:p>
          <a:p>
            <a:pPr marL="0" indent="0" algn="ctr">
              <a:buNone/>
            </a:pPr>
            <a:r>
              <a:rPr lang="en-US" dirty="0"/>
              <a:t>was built to last.” – David Amram</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24</a:t>
            </a:fld>
            <a:endParaRPr lang="en-US" dirty="0"/>
          </a:p>
        </p:txBody>
      </p:sp>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1762" y="3070942"/>
            <a:ext cx="3064280" cy="233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36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dirty="0"/>
              <a:t>Sell the business?</a:t>
            </a:r>
          </a:p>
          <a:p>
            <a:r>
              <a:rPr lang="en-US" dirty="0"/>
              <a:t>Design yourself out</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25</a:t>
            </a:fld>
            <a:endParaRPr lang="en-US"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2508" y="2431442"/>
            <a:ext cx="4273550"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821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Cultivate new leaders</a:t>
            </a:r>
            <a:endParaRPr lang="en-US" dirty="0"/>
          </a:p>
        </p:txBody>
      </p:sp>
      <p:sp>
        <p:nvSpPr>
          <p:cNvPr id="3" name="Content Placeholder 2"/>
          <p:cNvSpPr>
            <a:spLocks noGrp="1"/>
          </p:cNvSpPr>
          <p:nvPr>
            <p:ph idx="1"/>
          </p:nvPr>
        </p:nvSpPr>
        <p:spPr/>
        <p:txBody>
          <a:bodyPr/>
          <a:lstStyle/>
          <a:p>
            <a:r>
              <a:rPr lang="en-US" dirty="0"/>
              <a:t>Get an employee not an entrepreneur</a:t>
            </a:r>
          </a:p>
          <a:p>
            <a:r>
              <a:rPr lang="en-US" dirty="0"/>
              <a:t>Empower leaders with decision making opportunities</a:t>
            </a:r>
          </a:p>
          <a:p>
            <a:r>
              <a:rPr lang="en-US" dirty="0"/>
              <a:t>Provide ownership</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26</a:t>
            </a:fld>
            <a:endParaRPr lang="en-US"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742" y="2932856"/>
            <a:ext cx="3895725" cy="259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03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13</a:t>
            </a:r>
            <a:r>
              <a:rPr lang="en-US" dirty="0" smtClean="0"/>
              <a:t/>
            </a:r>
            <a:br>
              <a:rPr lang="en-US" dirty="0" smtClean="0"/>
            </a:br>
            <a:r>
              <a:rPr lang="en-US" dirty="0" smtClean="0"/>
              <a:t>The Lemonhead</a:t>
            </a:r>
            <a:endParaRPr lang="en-US" dirty="0"/>
          </a:p>
        </p:txBody>
      </p:sp>
    </p:spTree>
    <p:extLst>
      <p:ext uri="{BB962C8B-B14F-4D97-AF65-F5344CB8AC3E}">
        <p14:creationId xmlns:p14="http://schemas.microsoft.com/office/powerpoint/2010/main" val="328241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Lemonhead</a:t>
            </a:r>
            <a:endParaRPr lang="en-US" dirty="0"/>
          </a:p>
        </p:txBody>
      </p:sp>
      <p:sp>
        <p:nvSpPr>
          <p:cNvPr id="3" name="Content Placeholder 2"/>
          <p:cNvSpPr>
            <a:spLocks noGrp="1"/>
          </p:cNvSpPr>
          <p:nvPr>
            <p:ph idx="1"/>
          </p:nvPr>
        </p:nvSpPr>
        <p:spPr/>
        <p:txBody>
          <a:bodyPr/>
          <a:lstStyle/>
          <a:p>
            <a:pPr marL="0" indent="0" algn="ctr">
              <a:buNone/>
            </a:pPr>
            <a:r>
              <a:rPr lang="en-US" dirty="0"/>
              <a:t>“It’s easy to make a buck. It’s a lot tougher to make a difference.”</a:t>
            </a:r>
          </a:p>
          <a:p>
            <a:pPr marL="0" indent="0" algn="ctr">
              <a:buNone/>
            </a:pPr>
            <a:r>
              <a:rPr lang="en-US" dirty="0"/>
              <a:t>- Tom Brokaw</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28</a:t>
            </a:fld>
            <a:endParaRPr lang="en-US"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662" y="2724230"/>
            <a:ext cx="4591050"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805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Lemonhead stage</a:t>
            </a:r>
            <a:endParaRPr lang="en-US" dirty="0"/>
          </a:p>
        </p:txBody>
      </p:sp>
      <p:sp>
        <p:nvSpPr>
          <p:cNvPr id="3" name="Content Placeholder 2"/>
          <p:cNvSpPr>
            <a:spLocks noGrp="1"/>
          </p:cNvSpPr>
          <p:nvPr>
            <p:ph idx="1"/>
          </p:nvPr>
        </p:nvSpPr>
        <p:spPr/>
        <p:txBody>
          <a:bodyPr/>
          <a:lstStyle/>
          <a:p>
            <a:r>
              <a:rPr lang="en-US" dirty="0"/>
              <a:t>Your maximum potential</a:t>
            </a:r>
          </a:p>
          <a:p>
            <a:r>
              <a:rPr lang="en-US" dirty="0"/>
              <a:t>Solving more problems</a:t>
            </a:r>
          </a:p>
          <a:p>
            <a:r>
              <a:rPr lang="en-US" dirty="0"/>
              <a:t>Helping more people</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29</a:t>
            </a:fld>
            <a:endParaRPr lang="en-US" dirty="0"/>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374" y="2497301"/>
            <a:ext cx="327342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931" y="1497744"/>
            <a:ext cx="1054100" cy="101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292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without funds</a:t>
            </a:r>
            <a:endParaRPr lang="en-US" dirty="0"/>
          </a:p>
        </p:txBody>
      </p:sp>
      <p:sp>
        <p:nvSpPr>
          <p:cNvPr id="3" name="Content Placeholder 2"/>
          <p:cNvSpPr>
            <a:spLocks noGrp="1"/>
          </p:cNvSpPr>
          <p:nvPr>
            <p:ph idx="1"/>
          </p:nvPr>
        </p:nvSpPr>
        <p:spPr/>
        <p:txBody>
          <a:bodyPr/>
          <a:lstStyle/>
          <a:p>
            <a:r>
              <a:rPr lang="en-US" dirty="0"/>
              <a:t>Eric Carl Wickman’s story</a:t>
            </a:r>
          </a:p>
          <a:p>
            <a:r>
              <a:rPr lang="en-US" dirty="0"/>
              <a:t>Do you have to get a loan</a:t>
            </a:r>
          </a:p>
        </p:txBody>
      </p:sp>
      <p:sp>
        <p:nvSpPr>
          <p:cNvPr id="4" name="Slide Number Placeholder 3"/>
          <p:cNvSpPr>
            <a:spLocks noGrp="1"/>
          </p:cNvSpPr>
          <p:nvPr>
            <p:ph type="sldNum" sz="quarter" idx="12"/>
          </p:nvPr>
        </p:nvSpPr>
        <p:spPr/>
        <p:txBody>
          <a:bodyPr/>
          <a:lstStyle/>
          <a:p>
            <a:fld id="{A22861AD-5015-2949-9945-ED45C30A69E8}" type="slidenum">
              <a:rPr lang="en-US" smtClean="0"/>
              <a:t>3</a:t>
            </a:fld>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739" y="2648288"/>
            <a:ext cx="4999037"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227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your lemonade stand</a:t>
            </a:r>
            <a:endParaRPr lang="en-US" dirty="0"/>
          </a:p>
        </p:txBody>
      </p:sp>
      <p:sp>
        <p:nvSpPr>
          <p:cNvPr id="3" name="Content Placeholder 2"/>
          <p:cNvSpPr>
            <a:spLocks noGrp="1"/>
          </p:cNvSpPr>
          <p:nvPr>
            <p:ph idx="1"/>
          </p:nvPr>
        </p:nvSpPr>
        <p:spPr/>
        <p:txBody>
          <a:bodyPr/>
          <a:lstStyle/>
          <a:p>
            <a:r>
              <a:rPr lang="en-US" dirty="0"/>
              <a:t>Apply the 13 principles to solving problems for the world</a:t>
            </a:r>
          </a:p>
          <a:p>
            <a:r>
              <a:rPr lang="en-US" dirty="0"/>
              <a:t>Volunteer your time</a:t>
            </a:r>
          </a:p>
          <a:p>
            <a:r>
              <a:rPr lang="en-US" dirty="0"/>
              <a:t>Spread the Lemonade Stand philosophy</a:t>
            </a:r>
          </a:p>
          <a:p>
            <a:r>
              <a:rPr lang="en-US" dirty="0"/>
              <a:t>Make lemonade!</a:t>
            </a:r>
          </a:p>
          <a:p>
            <a:endParaRPr lang="en-US" dirty="0"/>
          </a:p>
          <a:p>
            <a:r>
              <a:rPr lang="en-US" dirty="0" smtClean="0">
                <a:hlinkClick r:id="rId3"/>
              </a:rPr>
              <a:t>www.lemonheadsrule.org</a:t>
            </a:r>
            <a:r>
              <a:rPr lang="en-US" dirty="0" smtClean="0"/>
              <a:t>  </a:t>
            </a:r>
            <a:endParaRPr lang="en-US" dirty="0"/>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30</a:t>
            </a:fld>
            <a:endParaRPr lang="en-US" dirty="0"/>
          </a:p>
        </p:txBody>
      </p:sp>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285" y="3098317"/>
            <a:ext cx="3600585" cy="2690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502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14</a:t>
            </a:r>
            <a:r>
              <a:rPr lang="en-US" dirty="0" smtClean="0"/>
              <a:t/>
            </a:r>
            <a:br>
              <a:rPr lang="en-US" dirty="0" smtClean="0"/>
            </a:br>
            <a:r>
              <a:rPr lang="en-US" dirty="0" smtClean="0"/>
              <a:t>What’s next?</a:t>
            </a:r>
            <a:endParaRPr lang="en-US" dirty="0"/>
          </a:p>
        </p:txBody>
      </p:sp>
    </p:spTree>
    <p:extLst>
      <p:ext uri="{BB962C8B-B14F-4D97-AF65-F5344CB8AC3E}">
        <p14:creationId xmlns:p14="http://schemas.microsoft.com/office/powerpoint/2010/main" val="232678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15</a:t>
            </a:r>
            <a:r>
              <a:rPr lang="en-US" dirty="0" smtClean="0"/>
              <a:t/>
            </a:r>
            <a:br>
              <a:rPr lang="en-US" dirty="0" smtClean="0"/>
            </a:br>
            <a:r>
              <a:rPr lang="en-US" dirty="0" smtClean="0"/>
              <a:t>Lemonhead Guest Speaker</a:t>
            </a:r>
            <a:endParaRPr lang="en-US" dirty="0"/>
          </a:p>
        </p:txBody>
      </p:sp>
    </p:spTree>
    <p:extLst>
      <p:ext uri="{BB962C8B-B14F-4D97-AF65-F5344CB8AC3E}">
        <p14:creationId xmlns:p14="http://schemas.microsoft.com/office/powerpoint/2010/main" val="81037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Effort vs. outcome</a:t>
            </a:r>
            <a:endParaRPr lang="en-US" dirty="0"/>
          </a:p>
        </p:txBody>
      </p:sp>
      <p:sp>
        <p:nvSpPr>
          <p:cNvPr id="3" name="Content Placeholder 2"/>
          <p:cNvSpPr>
            <a:spLocks noGrp="1"/>
          </p:cNvSpPr>
          <p:nvPr>
            <p:ph idx="1"/>
          </p:nvPr>
        </p:nvSpPr>
        <p:spPr/>
        <p:txBody>
          <a:bodyPr/>
          <a:lstStyle/>
          <a:p>
            <a:r>
              <a:rPr lang="en-US" dirty="0"/>
              <a:t>Taking someone else’s money – what happens?</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4</a:t>
            </a:fld>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58" y="2612113"/>
            <a:ext cx="5864225" cy="29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09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Efficient lemonade</a:t>
            </a:r>
            <a:endParaRPr lang="en-US" dirty="0"/>
          </a:p>
        </p:txBody>
      </p:sp>
      <p:sp>
        <p:nvSpPr>
          <p:cNvPr id="3" name="Content Placeholder 2"/>
          <p:cNvSpPr>
            <a:spLocks noGrp="1"/>
          </p:cNvSpPr>
          <p:nvPr>
            <p:ph idx="1"/>
          </p:nvPr>
        </p:nvSpPr>
        <p:spPr/>
        <p:txBody>
          <a:bodyPr/>
          <a:lstStyle/>
          <a:p>
            <a:r>
              <a:rPr lang="en-US" dirty="0"/>
              <a:t>Create a prototype</a:t>
            </a:r>
          </a:p>
          <a:p>
            <a:r>
              <a:rPr lang="en-US" dirty="0"/>
              <a:t>Do more with less</a:t>
            </a:r>
          </a:p>
          <a:p>
            <a:r>
              <a:rPr lang="en-US" dirty="0"/>
              <a:t>Adapt</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5</a:t>
            </a:fld>
            <a:endParaRPr lang="en-US"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355" y="1792044"/>
            <a:ext cx="5608637" cy="4627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2673" y="3501756"/>
            <a:ext cx="22860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371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0492" y="896937"/>
            <a:ext cx="5193358" cy="2742921"/>
          </a:xfrm>
        </p:spPr>
        <p:txBody>
          <a:bodyPr>
            <a:normAutofit/>
          </a:bodyPr>
          <a:lstStyle/>
          <a:p>
            <a:r>
              <a:rPr lang="en-US" sz="1800" dirty="0" smtClean="0">
                <a:solidFill>
                  <a:srgbClr val="FBC935"/>
                </a:solidFill>
              </a:rPr>
              <a:t>Session 8</a:t>
            </a:r>
            <a:r>
              <a:rPr lang="en-US" dirty="0" smtClean="0"/>
              <a:t/>
            </a:r>
            <a:br>
              <a:rPr lang="en-US" dirty="0" smtClean="0"/>
            </a:br>
            <a:r>
              <a:rPr lang="en-US" dirty="0" smtClean="0"/>
              <a:t>The A-Team</a:t>
            </a:r>
            <a:endParaRPr lang="en-US" dirty="0"/>
          </a:p>
        </p:txBody>
      </p:sp>
    </p:spTree>
    <p:extLst>
      <p:ext uri="{BB962C8B-B14F-4D97-AF65-F5344CB8AC3E}">
        <p14:creationId xmlns:p14="http://schemas.microsoft.com/office/powerpoint/2010/main" val="152173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A-Team</a:t>
            </a:r>
            <a:endParaRPr lang="en-US" dirty="0"/>
          </a:p>
        </p:txBody>
      </p:sp>
      <p:sp>
        <p:nvSpPr>
          <p:cNvPr id="3" name="Content Placeholder 2"/>
          <p:cNvSpPr>
            <a:spLocks noGrp="1"/>
          </p:cNvSpPr>
          <p:nvPr>
            <p:ph idx="1"/>
          </p:nvPr>
        </p:nvSpPr>
        <p:spPr/>
        <p:txBody>
          <a:bodyPr/>
          <a:lstStyle/>
          <a:p>
            <a:pPr marL="0" indent="0" algn="ctr">
              <a:buNone/>
            </a:pPr>
            <a:r>
              <a:rPr lang="en-US" dirty="0"/>
              <a:t>“Take away my people, but leave my factories and soon grass will grow on the factory floors. Take away my factories, but leave my people and soon we will have a new and better factory.”</a:t>
            </a:r>
          </a:p>
          <a:p>
            <a:pPr marL="0" indent="0" algn="ctr">
              <a:buNone/>
            </a:pPr>
            <a:r>
              <a:rPr lang="en-US" dirty="0"/>
              <a:t>- Andrew Carnegie</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7</a:t>
            </a:fld>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3217923"/>
            <a:ext cx="42926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637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an A-Team?</a:t>
            </a:r>
            <a:endParaRPr lang="en-US" dirty="0"/>
          </a:p>
        </p:txBody>
      </p:sp>
      <p:sp>
        <p:nvSpPr>
          <p:cNvPr id="3" name="Content Placeholder 2"/>
          <p:cNvSpPr>
            <a:spLocks noGrp="1"/>
          </p:cNvSpPr>
          <p:nvPr>
            <p:ph idx="1"/>
          </p:nvPr>
        </p:nvSpPr>
        <p:spPr/>
        <p:txBody>
          <a:bodyPr/>
          <a:lstStyle/>
          <a:p>
            <a:r>
              <a:rPr lang="en-US" dirty="0"/>
              <a:t>Self-motivated</a:t>
            </a:r>
          </a:p>
          <a:p>
            <a:r>
              <a:rPr lang="en-US" dirty="0"/>
              <a:t>Multitalented</a:t>
            </a:r>
          </a:p>
          <a:p>
            <a:r>
              <a:rPr lang="en-US" dirty="0"/>
              <a:t>Entrepreneurial</a:t>
            </a:r>
          </a:p>
          <a:p>
            <a:r>
              <a:rPr lang="en-US" dirty="0"/>
              <a:t>Excited about what you do</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8</a:t>
            </a:fld>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743" y="2259915"/>
            <a:ext cx="3992056" cy="307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707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find you’re A-Team</a:t>
            </a:r>
            <a:endParaRPr lang="en-US" dirty="0"/>
          </a:p>
        </p:txBody>
      </p:sp>
      <p:sp>
        <p:nvSpPr>
          <p:cNvPr id="3" name="Content Placeholder 2"/>
          <p:cNvSpPr>
            <a:spLocks noGrp="1"/>
          </p:cNvSpPr>
          <p:nvPr>
            <p:ph idx="1"/>
          </p:nvPr>
        </p:nvSpPr>
        <p:spPr/>
        <p:txBody>
          <a:bodyPr/>
          <a:lstStyle/>
          <a:p>
            <a:r>
              <a:rPr lang="en-US" dirty="0"/>
              <a:t>Recruit for your Delta Force</a:t>
            </a:r>
          </a:p>
          <a:p>
            <a:r>
              <a:rPr lang="en-US" dirty="0"/>
              <a:t>Hire for cohesiveness</a:t>
            </a:r>
          </a:p>
          <a:p>
            <a:r>
              <a:rPr lang="en-US" dirty="0"/>
              <a:t>Hire the smartest</a:t>
            </a:r>
          </a:p>
          <a:p>
            <a:r>
              <a:rPr lang="en-US" dirty="0"/>
              <a:t>Employ the Ingram Micro model</a:t>
            </a:r>
          </a:p>
          <a:p>
            <a:endParaRPr lang="en-US" dirty="0"/>
          </a:p>
        </p:txBody>
      </p:sp>
      <p:sp>
        <p:nvSpPr>
          <p:cNvPr id="4" name="Slide Number Placeholder 3"/>
          <p:cNvSpPr>
            <a:spLocks noGrp="1"/>
          </p:cNvSpPr>
          <p:nvPr>
            <p:ph type="sldNum" sz="quarter" idx="12"/>
          </p:nvPr>
        </p:nvSpPr>
        <p:spPr/>
        <p:txBody>
          <a:bodyPr/>
          <a:lstStyle/>
          <a:p>
            <a:fld id="{A22861AD-5015-2949-9945-ED45C30A69E8}" type="slidenum">
              <a:rPr lang="en-US" smtClean="0"/>
              <a:t>9</a:t>
            </a:fld>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054" y="1754038"/>
            <a:ext cx="367030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0664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538</TotalTime>
  <Words>4034</Words>
  <Application>Microsoft Office PowerPoint</Application>
  <PresentationFormat>On-screen Show (4:3)</PresentationFormat>
  <Paragraphs>350</Paragraphs>
  <Slides>32</Slides>
  <Notes>22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Session 7 Funding Through Sales</vt:lpstr>
      <vt:lpstr>Funding through sales</vt:lpstr>
      <vt:lpstr>Funding without funds</vt:lpstr>
      <vt:lpstr>Effort vs. outcome</vt:lpstr>
      <vt:lpstr>Efficient lemonade</vt:lpstr>
      <vt:lpstr>Session 8 The A-Team</vt:lpstr>
      <vt:lpstr>The A-Team</vt:lpstr>
      <vt:lpstr>What is an A-Team?</vt:lpstr>
      <vt:lpstr>How to find you’re A-Team</vt:lpstr>
      <vt:lpstr>Building the best environment</vt:lpstr>
      <vt:lpstr>Session 9 Framework-Based Management</vt:lpstr>
      <vt:lpstr>Framework-based management</vt:lpstr>
      <vt:lpstr>Instead of micromanaging</vt:lpstr>
      <vt:lpstr>Motivate, don’t micromanage</vt:lpstr>
      <vt:lpstr>Session 10 Scale Or Die</vt:lpstr>
      <vt:lpstr>Scale or die</vt:lpstr>
      <vt:lpstr>Make a process for everything</vt:lpstr>
      <vt:lpstr>Systems that serve – from the start</vt:lpstr>
      <vt:lpstr>Session 11 Build A Movement</vt:lpstr>
      <vt:lpstr>Build a movement</vt:lpstr>
      <vt:lpstr>Planting your movement’s seeds</vt:lpstr>
      <vt:lpstr>Keeping the movement alive</vt:lpstr>
      <vt:lpstr>Session 12 Build To Last</vt:lpstr>
      <vt:lpstr>Build to last</vt:lpstr>
      <vt:lpstr>What’s next?</vt:lpstr>
      <vt:lpstr>Cultivate new leaders</vt:lpstr>
      <vt:lpstr>Session 13 The Lemonhead</vt:lpstr>
      <vt:lpstr>The Lemonhead</vt:lpstr>
      <vt:lpstr>The Lemonhead stage</vt:lpstr>
      <vt:lpstr>Beyond your lemonade stand</vt:lpstr>
      <vt:lpstr>Session 14 What’s next?</vt:lpstr>
      <vt:lpstr>Session 15 Lemonhead Guest Speaker</vt:lpstr>
    </vt:vector>
  </TitlesOfParts>
  <Company>DaynerHall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 Garrepy</dc:creator>
  <cp:lastModifiedBy>amypkelly</cp:lastModifiedBy>
  <cp:revision>32</cp:revision>
  <dcterms:created xsi:type="dcterms:W3CDTF">2012-05-02T18:19:48Z</dcterms:created>
  <dcterms:modified xsi:type="dcterms:W3CDTF">2012-06-26T21:47:02Z</dcterms:modified>
</cp:coreProperties>
</file>